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352"/>
    <p:restoredTop sz="94610"/>
  </p:normalViewPr>
  <p:slideViewPr>
    <p:cSldViewPr snapToGrid="0" snapToObjects="1">
      <p:cViewPr varScale="1">
        <p:scale>
          <a:sx n="140" d="100"/>
          <a:sy n="140" d="100"/>
        </p:scale>
        <p:origin x="648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5989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A0A2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37160" cy="5143500"/>
          </a:xfrm>
          <a:prstGeom prst="rect">
            <a:avLst/>
          </a:prstGeom>
          <a:solidFill>
            <a:srgbClr val="C2185B"/>
          </a:solidFill>
          <a:ln w="12700">
            <a:solidFill>
              <a:srgbClr val="C2185B"/>
            </a:solidFill>
            <a:prstDash val="solid"/>
          </a:ln>
        </p:spPr>
        <p:txBody>
          <a:bodyPr/>
          <a:lstStyle/>
          <a:p>
            <a:endParaRPr lang="es-GT"/>
          </a:p>
        </p:txBody>
      </p:sp>
      <p:sp>
        <p:nvSpPr>
          <p:cNvPr id="3" name="Shape 1"/>
          <p:cNvSpPr/>
          <p:nvPr/>
        </p:nvSpPr>
        <p:spPr>
          <a:xfrm>
            <a:off x="201168" y="0"/>
            <a:ext cx="54864" cy="5143500"/>
          </a:xfrm>
          <a:prstGeom prst="rect">
            <a:avLst/>
          </a:prstGeom>
          <a:solidFill>
            <a:srgbClr val="F48FB1"/>
          </a:solidFill>
          <a:ln w="12700">
            <a:solidFill>
              <a:srgbClr val="F48FB1"/>
            </a:solidFill>
            <a:prstDash val="solid"/>
          </a:ln>
        </p:spPr>
        <p:txBody>
          <a:bodyPr/>
          <a:lstStyle/>
          <a:p>
            <a:endParaRPr lang="es-GT"/>
          </a:p>
        </p:txBody>
      </p:sp>
      <p:sp>
        <p:nvSpPr>
          <p:cNvPr id="4" name="Shape 2"/>
          <p:cNvSpPr/>
          <p:nvPr/>
        </p:nvSpPr>
        <p:spPr>
          <a:xfrm>
            <a:off x="9006840" y="0"/>
            <a:ext cx="137160" cy="5143500"/>
          </a:xfrm>
          <a:prstGeom prst="rect">
            <a:avLst/>
          </a:prstGeom>
          <a:solidFill>
            <a:srgbClr val="C2185B"/>
          </a:solidFill>
          <a:ln w="12700">
            <a:solidFill>
              <a:srgbClr val="C2185B"/>
            </a:solidFill>
            <a:prstDash val="solid"/>
          </a:ln>
        </p:spPr>
        <p:txBody>
          <a:bodyPr/>
          <a:lstStyle/>
          <a:p>
            <a:endParaRPr lang="es-GT"/>
          </a:p>
        </p:txBody>
      </p:sp>
      <p:sp>
        <p:nvSpPr>
          <p:cNvPr id="5" name="Shape 3"/>
          <p:cNvSpPr/>
          <p:nvPr/>
        </p:nvSpPr>
        <p:spPr>
          <a:xfrm>
            <a:off x="457200" y="274320"/>
            <a:ext cx="8229600" cy="36576"/>
          </a:xfrm>
          <a:prstGeom prst="rect">
            <a:avLst/>
          </a:prstGeom>
          <a:solidFill>
            <a:srgbClr val="FFD700"/>
          </a:solidFill>
          <a:ln w="12700">
            <a:solidFill>
              <a:srgbClr val="FFD700"/>
            </a:solidFill>
            <a:prstDash val="solid"/>
          </a:ln>
        </p:spPr>
        <p:txBody>
          <a:bodyPr/>
          <a:lstStyle/>
          <a:p>
            <a:endParaRPr lang="es-GT"/>
          </a:p>
        </p:txBody>
      </p:sp>
      <p:sp>
        <p:nvSpPr>
          <p:cNvPr id="8" name="Shape 5"/>
          <p:cNvSpPr/>
          <p:nvPr/>
        </p:nvSpPr>
        <p:spPr>
          <a:xfrm>
            <a:off x="457200" y="502920"/>
            <a:ext cx="4114800" cy="347472"/>
          </a:xfrm>
          <a:prstGeom prst="rect">
            <a:avLst/>
          </a:prstGeom>
          <a:solidFill>
            <a:srgbClr val="8B1A4A"/>
          </a:solidFill>
          <a:ln w="12700">
            <a:solidFill>
              <a:srgbClr val="8B1A4A"/>
            </a:solidFill>
            <a:prstDash val="solid"/>
          </a:ln>
        </p:spPr>
        <p:txBody>
          <a:bodyPr/>
          <a:lstStyle/>
          <a:p>
            <a:endParaRPr lang="es-GT"/>
          </a:p>
        </p:txBody>
      </p:sp>
      <p:sp>
        <p:nvSpPr>
          <p:cNvPr id="9" name="Text 6"/>
          <p:cNvSpPr/>
          <p:nvPr/>
        </p:nvSpPr>
        <p:spPr>
          <a:xfrm>
            <a:off x="457200" y="502920"/>
            <a:ext cx="41148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EXPRESIÓN ARTÍSTICA — MÚSICA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365760" y="960120"/>
            <a:ext cx="457200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7200" b="1" kern="0" spc="80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CANTO</a:t>
            </a:r>
            <a:endParaRPr lang="en-US" sz="7200" dirty="0"/>
          </a:p>
        </p:txBody>
      </p:sp>
      <p:sp>
        <p:nvSpPr>
          <p:cNvPr id="11" name="Text 8"/>
          <p:cNvSpPr/>
          <p:nvPr/>
        </p:nvSpPr>
        <p:spPr>
          <a:xfrm>
            <a:off x="365760" y="1783080"/>
            <a:ext cx="457200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7200" b="1" kern="0" spc="800" dirty="0">
                <a:solidFill>
                  <a:srgbClr val="FFD70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CORAL</a:t>
            </a:r>
            <a:endParaRPr lang="en-US" sz="7200" dirty="0"/>
          </a:p>
        </p:txBody>
      </p:sp>
      <p:sp>
        <p:nvSpPr>
          <p:cNvPr id="12" name="Text 9"/>
          <p:cNvSpPr/>
          <p:nvPr/>
        </p:nvSpPr>
        <p:spPr>
          <a:xfrm>
            <a:off x="365760" y="2880360"/>
            <a:ext cx="43891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500" i="1" dirty="0">
                <a:solidFill>
                  <a:srgbClr val="F48FB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La unión de voces que crea armonía</a:t>
            </a:r>
            <a:endParaRPr lang="en-US" sz="1500" dirty="0"/>
          </a:p>
        </p:txBody>
      </p:sp>
      <p:sp>
        <p:nvSpPr>
          <p:cNvPr id="13" name="Text 10"/>
          <p:cNvSpPr/>
          <p:nvPr/>
        </p:nvSpPr>
        <p:spPr>
          <a:xfrm>
            <a:off x="365760" y="3383280"/>
            <a:ext cx="4114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2200" dirty="0">
                <a:solidFill>
                  <a:srgbClr val="FFD700"/>
                </a:solidFill>
              </a:rPr>
              <a:t>♪  ♫  ♩  ♬</a:t>
            </a:r>
            <a:endParaRPr lang="en-US" sz="2200" dirty="0"/>
          </a:p>
        </p:txBody>
      </p:sp>
      <p:sp>
        <p:nvSpPr>
          <p:cNvPr id="14" name="Shape 11"/>
          <p:cNvSpPr/>
          <p:nvPr/>
        </p:nvSpPr>
        <p:spPr>
          <a:xfrm>
            <a:off x="0" y="4736592"/>
            <a:ext cx="9144000" cy="406908"/>
          </a:xfrm>
          <a:prstGeom prst="rect">
            <a:avLst/>
          </a:prstGeom>
          <a:solidFill>
            <a:srgbClr val="8B1A4A"/>
          </a:solidFill>
          <a:ln w="12700">
            <a:solidFill>
              <a:srgbClr val="8B1A4A"/>
            </a:solidFill>
            <a:prstDash val="solid"/>
          </a:ln>
        </p:spPr>
        <p:txBody>
          <a:bodyPr/>
          <a:lstStyle/>
          <a:p>
            <a:endParaRPr lang="es-GT"/>
          </a:p>
        </p:txBody>
      </p:sp>
      <p:sp>
        <p:nvSpPr>
          <p:cNvPr id="15" name="Text 12"/>
          <p:cNvSpPr/>
          <p:nvPr/>
        </p:nvSpPr>
        <p:spPr>
          <a:xfrm>
            <a:off x="0" y="4736592"/>
            <a:ext cx="9144000" cy="4069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FFFFFF"/>
                </a:solidFill>
              </a:rPr>
              <a:t>Arte · Comunidad · Armonía · Expresión</a:t>
            </a:r>
            <a:endParaRPr lang="en-US" sz="1100" dirty="0"/>
          </a:p>
        </p:txBody>
      </p:sp>
      <p:sp>
        <p:nvSpPr>
          <p:cNvPr id="16" name="Freeform 5">
            <a:extLst>
              <a:ext uri="{FF2B5EF4-FFF2-40B4-BE49-F238E27FC236}">
                <a16:creationId xmlns:a16="http://schemas.microsoft.com/office/drawing/2014/main" id="{9EB9A3E8-126D-E577-375D-449B262094E9}"/>
              </a:ext>
            </a:extLst>
          </p:cNvPr>
          <p:cNvSpPr/>
          <p:nvPr/>
        </p:nvSpPr>
        <p:spPr>
          <a:xfrm>
            <a:off x="5863528" y="1172471"/>
            <a:ext cx="2674744" cy="2439409"/>
          </a:xfrm>
          <a:custGeom>
            <a:avLst/>
            <a:gdLst/>
            <a:ahLst/>
            <a:cxnLst/>
            <a:rect l="l" t="t" r="r" b="b"/>
            <a:pathLst>
              <a:path w="3864153" h="3864153">
                <a:moveTo>
                  <a:pt x="0" y="0"/>
                </a:moveTo>
                <a:lnTo>
                  <a:pt x="3864153" y="0"/>
                </a:lnTo>
                <a:lnTo>
                  <a:pt x="3864153" y="3864154"/>
                </a:lnTo>
                <a:lnTo>
                  <a:pt x="0" y="3864154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alphaModFix/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colorTemperature colorTemp="7198"/>
                      </a14:imgEffect>
                      <a14:imgEffect>
                        <a14:saturation sat="400000"/>
                      </a14:imgEffect>
                    </a14:imgLayer>
                  </a14:imgProps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s-GT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7F3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1A0A2E"/>
          </a:solidFill>
          <a:ln w="12700">
            <a:solidFill>
              <a:srgbClr val="1A0A2E"/>
            </a:solidFill>
            <a:prstDash val="solid"/>
          </a:ln>
        </p:spPr>
        <p:txBody>
          <a:bodyPr/>
          <a:lstStyle/>
          <a:p>
            <a:endParaRPr lang="es-GT"/>
          </a:p>
        </p:txBody>
      </p:sp>
      <p:sp>
        <p:nvSpPr>
          <p:cNvPr id="3" name="Text 1"/>
          <p:cNvSpPr/>
          <p:nvPr/>
        </p:nvSpPr>
        <p:spPr>
          <a:xfrm>
            <a:off x="457200" y="0"/>
            <a:ext cx="822960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000" b="1" dirty="0">
                <a:solidFill>
                  <a:srgbClr val="FFD70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¿QUÉ ES EL CANTO CORAL?</a:t>
            </a:r>
            <a:endParaRPr lang="en-US" sz="3000" dirty="0"/>
          </a:p>
        </p:txBody>
      </p:sp>
      <p:sp>
        <p:nvSpPr>
          <p:cNvPr id="4" name="Text 2"/>
          <p:cNvSpPr/>
          <p:nvPr/>
        </p:nvSpPr>
        <p:spPr>
          <a:xfrm>
            <a:off x="8229600" y="91440"/>
            <a:ext cx="64008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600" dirty="0">
                <a:solidFill>
                  <a:srgbClr val="F48FB1"/>
                </a:solidFill>
              </a:rPr>
              <a:t>♫</a:t>
            </a:r>
            <a:endParaRPr lang="en-US" sz="3600" dirty="0"/>
          </a:p>
        </p:txBody>
      </p:sp>
      <p:sp>
        <p:nvSpPr>
          <p:cNvPr id="6" name="Shape 3"/>
          <p:cNvSpPr/>
          <p:nvPr/>
        </p:nvSpPr>
        <p:spPr>
          <a:xfrm>
            <a:off x="365760" y="1143000"/>
            <a:ext cx="4663440" cy="1005840"/>
          </a:xfrm>
          <a:prstGeom prst="rect">
            <a:avLst/>
          </a:prstGeom>
          <a:solidFill>
            <a:srgbClr val="8B1A4A"/>
          </a:solidFill>
          <a:ln w="12700">
            <a:solidFill>
              <a:srgbClr val="8B1A4A"/>
            </a:solidFill>
            <a:prstDash val="solid"/>
          </a:ln>
        </p:spPr>
        <p:txBody>
          <a:bodyPr/>
          <a:lstStyle/>
          <a:p>
            <a:endParaRPr lang="es-GT"/>
          </a:p>
        </p:txBody>
      </p:sp>
      <p:sp>
        <p:nvSpPr>
          <p:cNvPr id="7" name="Text 4"/>
          <p:cNvSpPr/>
          <p:nvPr/>
        </p:nvSpPr>
        <p:spPr>
          <a:xfrm>
            <a:off x="365760" y="1143000"/>
            <a:ext cx="4663440" cy="1005840"/>
          </a:xfrm>
          <a:prstGeom prst="rect">
            <a:avLst/>
          </a:prstGeom>
          <a:noFill/>
          <a:ln/>
        </p:spPr>
        <p:txBody>
          <a:bodyPr wrap="square" lIns="101600" tIns="127000" rIns="127000" bIns="0" rtlCol="0" anchor="t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FFFFFF"/>
                </a:solidFill>
              </a:rPr>
              <a:t>DEFINICIÓN</a:t>
            </a:r>
            <a:endParaRPr lang="en-US" sz="1300" dirty="0"/>
          </a:p>
        </p:txBody>
      </p:sp>
      <p:sp>
        <p:nvSpPr>
          <p:cNvPr id="8" name="Text 5"/>
          <p:cNvSpPr/>
          <p:nvPr/>
        </p:nvSpPr>
        <p:spPr>
          <a:xfrm>
            <a:off x="365760" y="1143000"/>
            <a:ext cx="4663440" cy="1005840"/>
          </a:xfrm>
          <a:prstGeom prst="rect">
            <a:avLst/>
          </a:prstGeom>
          <a:noFill/>
          <a:ln/>
        </p:spPr>
        <p:txBody>
          <a:bodyPr wrap="square" lIns="0" tIns="127000" rIns="127000" bIns="101600" rtlCol="0" anchor="b"/>
          <a:lstStyle/>
          <a:p>
            <a:pPr marL="0" indent="0" algn="l">
              <a:buNone/>
            </a:pPr>
            <a:r>
              <a:rPr lang="en-US" sz="1150" dirty="0">
                <a:solidFill>
                  <a:srgbClr val="FFFFFF"/>
                </a:solidFill>
              </a:rPr>
              <a:t>Práctica musical colectiva donde un grupo de personas cantan juntas, interpretando piezas a una o varias voces de forma coordinada y armoniosa.</a:t>
            </a:r>
            <a:endParaRPr lang="en-US" sz="1150" dirty="0"/>
          </a:p>
        </p:txBody>
      </p:sp>
      <p:sp>
        <p:nvSpPr>
          <p:cNvPr id="9" name="Shape 6"/>
          <p:cNvSpPr/>
          <p:nvPr/>
        </p:nvSpPr>
        <p:spPr>
          <a:xfrm>
            <a:off x="365760" y="2286000"/>
            <a:ext cx="4663440" cy="530352"/>
          </a:xfrm>
          <a:prstGeom prst="rect">
            <a:avLst/>
          </a:prstGeom>
          <a:solidFill>
            <a:srgbClr val="EDE7F6"/>
          </a:solidFill>
          <a:ln w="12700">
            <a:solidFill>
              <a:srgbClr val="B39DDB"/>
            </a:solidFill>
            <a:prstDash val="solid"/>
          </a:ln>
        </p:spPr>
        <p:txBody>
          <a:bodyPr/>
          <a:lstStyle/>
          <a:p>
            <a:endParaRPr lang="es-GT"/>
          </a:p>
        </p:txBody>
      </p:sp>
      <p:sp>
        <p:nvSpPr>
          <p:cNvPr id="10" name="Text 7"/>
          <p:cNvSpPr/>
          <p:nvPr/>
        </p:nvSpPr>
        <p:spPr>
          <a:xfrm>
            <a:off x="502920" y="2313432"/>
            <a:ext cx="20116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1A0A2E"/>
                </a:solidFill>
              </a:rPr>
              <a:t>🎵  Conjunto vocal</a:t>
            </a:r>
            <a:endParaRPr lang="en-US" sz="1050" dirty="0"/>
          </a:p>
        </p:txBody>
      </p:sp>
      <p:sp>
        <p:nvSpPr>
          <p:cNvPr id="11" name="Text 8"/>
          <p:cNvSpPr/>
          <p:nvPr/>
        </p:nvSpPr>
        <p:spPr>
          <a:xfrm>
            <a:off x="502920" y="2532888"/>
            <a:ext cx="43891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4A148C"/>
                </a:solidFill>
              </a:rPr>
              <a:t>Grupo de cantantes (coro) que unen sus voces en una agrupación.</a:t>
            </a:r>
            <a:endParaRPr lang="en-US" sz="950" dirty="0"/>
          </a:p>
        </p:txBody>
      </p:sp>
      <p:sp>
        <p:nvSpPr>
          <p:cNvPr id="12" name="Shape 9"/>
          <p:cNvSpPr/>
          <p:nvPr/>
        </p:nvSpPr>
        <p:spPr>
          <a:xfrm>
            <a:off x="365760" y="2907792"/>
            <a:ext cx="4663440" cy="530352"/>
          </a:xfrm>
          <a:prstGeom prst="rect">
            <a:avLst/>
          </a:prstGeom>
          <a:solidFill>
            <a:srgbClr val="D1C4E9"/>
          </a:solidFill>
          <a:ln w="12700">
            <a:solidFill>
              <a:srgbClr val="B39DDB"/>
            </a:solidFill>
            <a:prstDash val="solid"/>
          </a:ln>
        </p:spPr>
        <p:txBody>
          <a:bodyPr/>
          <a:lstStyle/>
          <a:p>
            <a:endParaRPr lang="es-GT"/>
          </a:p>
        </p:txBody>
      </p:sp>
      <p:sp>
        <p:nvSpPr>
          <p:cNvPr id="13" name="Text 10"/>
          <p:cNvSpPr/>
          <p:nvPr/>
        </p:nvSpPr>
        <p:spPr>
          <a:xfrm>
            <a:off x="502920" y="2935224"/>
            <a:ext cx="20116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1A0A2E"/>
                </a:solidFill>
              </a:rPr>
              <a:t>🎼  Voces coordinadas</a:t>
            </a:r>
            <a:endParaRPr lang="en-US" sz="1050" dirty="0"/>
          </a:p>
        </p:txBody>
      </p:sp>
      <p:sp>
        <p:nvSpPr>
          <p:cNvPr id="14" name="Text 11"/>
          <p:cNvSpPr/>
          <p:nvPr/>
        </p:nvSpPr>
        <p:spPr>
          <a:xfrm>
            <a:off x="502920" y="3154680"/>
            <a:ext cx="43891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4A148C"/>
                </a:solidFill>
              </a:rPr>
              <a:t>Sopranos, altos, tenores y bajos crean texturas ricas en armonía.</a:t>
            </a:r>
            <a:endParaRPr lang="en-US" sz="950" dirty="0"/>
          </a:p>
        </p:txBody>
      </p:sp>
      <p:sp>
        <p:nvSpPr>
          <p:cNvPr id="15" name="Shape 12"/>
          <p:cNvSpPr/>
          <p:nvPr/>
        </p:nvSpPr>
        <p:spPr>
          <a:xfrm>
            <a:off x="365760" y="3529584"/>
            <a:ext cx="4663440" cy="530352"/>
          </a:xfrm>
          <a:prstGeom prst="rect">
            <a:avLst/>
          </a:prstGeom>
          <a:solidFill>
            <a:srgbClr val="EDE7F6"/>
          </a:solidFill>
          <a:ln w="12700">
            <a:solidFill>
              <a:srgbClr val="B39DDB"/>
            </a:solidFill>
            <a:prstDash val="solid"/>
          </a:ln>
        </p:spPr>
        <p:txBody>
          <a:bodyPr/>
          <a:lstStyle/>
          <a:p>
            <a:endParaRPr lang="es-GT"/>
          </a:p>
        </p:txBody>
      </p:sp>
      <p:sp>
        <p:nvSpPr>
          <p:cNvPr id="16" name="Text 13"/>
          <p:cNvSpPr/>
          <p:nvPr/>
        </p:nvSpPr>
        <p:spPr>
          <a:xfrm>
            <a:off x="502920" y="3557016"/>
            <a:ext cx="20116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1A0A2E"/>
                </a:solidFill>
              </a:rPr>
              <a:t>🤝  Arte colectivo</a:t>
            </a:r>
            <a:endParaRPr lang="en-US" sz="1050" dirty="0"/>
          </a:p>
        </p:txBody>
      </p:sp>
      <p:sp>
        <p:nvSpPr>
          <p:cNvPr id="17" name="Text 14"/>
          <p:cNvSpPr/>
          <p:nvPr/>
        </p:nvSpPr>
        <p:spPr>
          <a:xfrm>
            <a:off x="502920" y="3776472"/>
            <a:ext cx="43891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4A148C"/>
                </a:solidFill>
              </a:rPr>
              <a:t>Requiere escucha activa, cooperación y disciplina grupal.</a:t>
            </a:r>
            <a:endParaRPr lang="en-US" sz="950" dirty="0"/>
          </a:p>
        </p:txBody>
      </p:sp>
      <p:sp>
        <p:nvSpPr>
          <p:cNvPr id="18" name="Shape 15"/>
          <p:cNvSpPr/>
          <p:nvPr/>
        </p:nvSpPr>
        <p:spPr>
          <a:xfrm>
            <a:off x="365760" y="4151376"/>
            <a:ext cx="4663440" cy="530352"/>
          </a:xfrm>
          <a:prstGeom prst="rect">
            <a:avLst/>
          </a:prstGeom>
          <a:solidFill>
            <a:srgbClr val="D1C4E9"/>
          </a:solidFill>
          <a:ln w="12700">
            <a:solidFill>
              <a:srgbClr val="B39DDB"/>
            </a:solidFill>
            <a:prstDash val="solid"/>
          </a:ln>
        </p:spPr>
        <p:txBody>
          <a:bodyPr/>
          <a:lstStyle/>
          <a:p>
            <a:endParaRPr lang="es-GT"/>
          </a:p>
        </p:txBody>
      </p:sp>
      <p:sp>
        <p:nvSpPr>
          <p:cNvPr id="19" name="Text 16"/>
          <p:cNvSpPr/>
          <p:nvPr/>
        </p:nvSpPr>
        <p:spPr>
          <a:xfrm>
            <a:off x="502920" y="4178808"/>
            <a:ext cx="20116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1A0A2E"/>
                </a:solidFill>
              </a:rPr>
              <a:t>🎭  Diversidad de géneros</a:t>
            </a:r>
            <a:endParaRPr lang="en-US" sz="1050" dirty="0"/>
          </a:p>
        </p:txBody>
      </p:sp>
      <p:sp>
        <p:nvSpPr>
          <p:cNvPr id="20" name="Text 17"/>
          <p:cNvSpPr/>
          <p:nvPr/>
        </p:nvSpPr>
        <p:spPr>
          <a:xfrm>
            <a:off x="502920" y="4398264"/>
            <a:ext cx="43891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4A148C"/>
                </a:solidFill>
              </a:rPr>
              <a:t>Música sacra, popular, folclórica, contemporánea y más.</a:t>
            </a:r>
            <a:endParaRPr lang="en-US" sz="950" dirty="0"/>
          </a:p>
        </p:txBody>
      </p:sp>
      <p:sp>
        <p:nvSpPr>
          <p:cNvPr id="21" name="Shape 18"/>
          <p:cNvSpPr/>
          <p:nvPr/>
        </p:nvSpPr>
        <p:spPr>
          <a:xfrm>
            <a:off x="0" y="4736592"/>
            <a:ext cx="9144000" cy="406908"/>
          </a:xfrm>
          <a:prstGeom prst="rect">
            <a:avLst/>
          </a:prstGeom>
          <a:solidFill>
            <a:srgbClr val="1A0A2E"/>
          </a:solidFill>
          <a:ln w="12700">
            <a:solidFill>
              <a:srgbClr val="1A0A2E"/>
            </a:solidFill>
            <a:prstDash val="solid"/>
          </a:ln>
        </p:spPr>
        <p:txBody>
          <a:bodyPr/>
          <a:lstStyle/>
          <a:p>
            <a:endParaRPr lang="es-GT"/>
          </a:p>
        </p:txBody>
      </p:sp>
      <p:sp>
        <p:nvSpPr>
          <p:cNvPr id="22" name="Text 19"/>
          <p:cNvSpPr/>
          <p:nvPr/>
        </p:nvSpPr>
        <p:spPr>
          <a:xfrm>
            <a:off x="0" y="4736592"/>
            <a:ext cx="9144000" cy="4069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F48FB1"/>
                </a:solidFill>
              </a:rPr>
              <a:t>♪  CANTO CORAL — Expresión Artística  ♪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A0A2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8B1A4A"/>
          </a:solidFill>
          <a:ln w="12700">
            <a:solidFill>
              <a:srgbClr val="8B1A4A"/>
            </a:solidFill>
            <a:prstDash val="solid"/>
          </a:ln>
        </p:spPr>
        <p:txBody>
          <a:bodyPr/>
          <a:lstStyle/>
          <a:p>
            <a:endParaRPr lang="es-GT"/>
          </a:p>
        </p:txBody>
      </p:sp>
      <p:sp>
        <p:nvSpPr>
          <p:cNvPr id="3" name="Text 1"/>
          <p:cNvSpPr/>
          <p:nvPr/>
        </p:nvSpPr>
        <p:spPr>
          <a:xfrm>
            <a:off x="457200" y="0"/>
            <a:ext cx="822960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HISTORIA DEL CANTO CORAL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274320" y="1307592"/>
            <a:ext cx="457200" cy="457200"/>
          </a:xfrm>
          <a:prstGeom prst="ellipse">
            <a:avLst/>
          </a:prstGeom>
          <a:solidFill>
            <a:srgbClr val="FFD700"/>
          </a:solidFill>
          <a:ln w="12700">
            <a:solidFill>
              <a:srgbClr val="FFD700"/>
            </a:solidFill>
            <a:prstDash val="solid"/>
          </a:ln>
        </p:spPr>
        <p:txBody>
          <a:bodyPr/>
          <a:lstStyle/>
          <a:p>
            <a:endParaRPr lang="es-GT"/>
          </a:p>
        </p:txBody>
      </p:sp>
      <p:sp>
        <p:nvSpPr>
          <p:cNvPr id="5" name="Shape 3"/>
          <p:cNvSpPr/>
          <p:nvPr/>
        </p:nvSpPr>
        <p:spPr>
          <a:xfrm>
            <a:off x="868680" y="1143000"/>
            <a:ext cx="3566160" cy="1097280"/>
          </a:xfrm>
          <a:prstGeom prst="rect">
            <a:avLst/>
          </a:prstGeom>
          <a:solidFill>
            <a:srgbClr val="2D1458"/>
          </a:solidFill>
          <a:ln w="19050">
            <a:solidFill>
              <a:srgbClr val="FFD700"/>
            </a:solidFill>
            <a:prstDash val="solid"/>
          </a:ln>
        </p:spPr>
        <p:txBody>
          <a:bodyPr/>
          <a:lstStyle/>
          <a:p>
            <a:endParaRPr lang="es-GT"/>
          </a:p>
        </p:txBody>
      </p:sp>
      <p:sp>
        <p:nvSpPr>
          <p:cNvPr id="6" name="Text 4"/>
          <p:cNvSpPr/>
          <p:nvPr/>
        </p:nvSpPr>
        <p:spPr>
          <a:xfrm>
            <a:off x="914400" y="1179576"/>
            <a:ext cx="3474720" cy="274320"/>
          </a:xfrm>
          <a:prstGeom prst="rect">
            <a:avLst/>
          </a:prstGeom>
          <a:noFill/>
          <a:ln/>
        </p:spPr>
        <p:txBody>
          <a:bodyPr wrap="square" lIns="63500" tIns="63500" rIns="63500" bIns="6350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D700"/>
                </a:solidFill>
              </a:rPr>
              <a:t>Antigüedad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914400" y="1417320"/>
            <a:ext cx="3474720" cy="182880"/>
          </a:xfrm>
          <a:prstGeom prst="rect">
            <a:avLst/>
          </a:prstGeom>
          <a:noFill/>
          <a:ln/>
        </p:spPr>
        <p:txBody>
          <a:bodyPr wrap="square" lIns="0" tIns="0" rIns="63500" bIns="0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B0BEC5"/>
                </a:solidFill>
              </a:rPr>
              <a:t>siglo V a.C.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914400" y="1581912"/>
            <a:ext cx="3474720" cy="594360"/>
          </a:xfrm>
          <a:prstGeom prst="rect">
            <a:avLst/>
          </a:prstGeom>
          <a:noFill/>
          <a:ln/>
        </p:spPr>
        <p:txBody>
          <a:bodyPr wrap="square" lIns="63500" tIns="63500" rIns="63500" bIns="6350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F7F3FF"/>
                </a:solidFill>
              </a:rPr>
              <a:t>Griegos usaban coros en tragedias y ceremonias religiosas. El coro era narrador y comentarista de la obra.</a:t>
            </a:r>
            <a:endParaRPr lang="en-US" sz="950" dirty="0"/>
          </a:p>
        </p:txBody>
      </p:sp>
      <p:sp>
        <p:nvSpPr>
          <p:cNvPr id="9" name="Shape 7"/>
          <p:cNvSpPr/>
          <p:nvPr/>
        </p:nvSpPr>
        <p:spPr>
          <a:xfrm>
            <a:off x="274320" y="2569464"/>
            <a:ext cx="457200" cy="457200"/>
          </a:xfrm>
          <a:prstGeom prst="ellipse">
            <a:avLst/>
          </a:prstGeom>
          <a:solidFill>
            <a:srgbClr val="F48FB1"/>
          </a:solidFill>
          <a:ln w="12700">
            <a:solidFill>
              <a:srgbClr val="F48FB1"/>
            </a:solidFill>
            <a:prstDash val="solid"/>
          </a:ln>
        </p:spPr>
        <p:txBody>
          <a:bodyPr/>
          <a:lstStyle/>
          <a:p>
            <a:endParaRPr lang="es-GT"/>
          </a:p>
        </p:txBody>
      </p:sp>
      <p:sp>
        <p:nvSpPr>
          <p:cNvPr id="10" name="Shape 8"/>
          <p:cNvSpPr/>
          <p:nvPr/>
        </p:nvSpPr>
        <p:spPr>
          <a:xfrm>
            <a:off x="868680" y="2404872"/>
            <a:ext cx="3566160" cy="1097280"/>
          </a:xfrm>
          <a:prstGeom prst="rect">
            <a:avLst/>
          </a:prstGeom>
          <a:solidFill>
            <a:srgbClr val="2D1458"/>
          </a:solidFill>
          <a:ln w="19050">
            <a:solidFill>
              <a:srgbClr val="F48FB1"/>
            </a:solidFill>
            <a:prstDash val="solid"/>
          </a:ln>
        </p:spPr>
        <p:txBody>
          <a:bodyPr/>
          <a:lstStyle/>
          <a:p>
            <a:endParaRPr lang="es-GT"/>
          </a:p>
        </p:txBody>
      </p:sp>
      <p:sp>
        <p:nvSpPr>
          <p:cNvPr id="11" name="Text 9"/>
          <p:cNvSpPr/>
          <p:nvPr/>
        </p:nvSpPr>
        <p:spPr>
          <a:xfrm>
            <a:off x="914400" y="2441448"/>
            <a:ext cx="3474720" cy="274320"/>
          </a:xfrm>
          <a:prstGeom prst="rect">
            <a:avLst/>
          </a:prstGeom>
          <a:noFill/>
          <a:ln/>
        </p:spPr>
        <p:txBody>
          <a:bodyPr wrap="square" lIns="63500" tIns="63500" rIns="63500" bIns="6350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48FB1"/>
                </a:solidFill>
              </a:rPr>
              <a:t>Edad Media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914400" y="2679192"/>
            <a:ext cx="3474720" cy="182880"/>
          </a:xfrm>
          <a:prstGeom prst="rect">
            <a:avLst/>
          </a:prstGeom>
          <a:noFill/>
          <a:ln/>
        </p:spPr>
        <p:txBody>
          <a:bodyPr wrap="square" lIns="0" tIns="0" rIns="63500" bIns="0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B0BEC5"/>
                </a:solidFill>
              </a:rPr>
              <a:t>siglos V-XV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914400" y="2843784"/>
            <a:ext cx="3474720" cy="594360"/>
          </a:xfrm>
          <a:prstGeom prst="rect">
            <a:avLst/>
          </a:prstGeom>
          <a:noFill/>
          <a:ln/>
        </p:spPr>
        <p:txBody>
          <a:bodyPr wrap="square" lIns="63500" tIns="63500" rIns="63500" bIns="6350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F7F3FF"/>
                </a:solidFill>
              </a:rPr>
              <a:t>El canto gregoriano monofónico dominó la liturgia cristiana. Surgió la polifonía en el siglo IX.</a:t>
            </a:r>
            <a:endParaRPr lang="en-US" sz="950" dirty="0"/>
          </a:p>
        </p:txBody>
      </p:sp>
      <p:sp>
        <p:nvSpPr>
          <p:cNvPr id="14" name="Shape 12"/>
          <p:cNvSpPr/>
          <p:nvPr/>
        </p:nvSpPr>
        <p:spPr>
          <a:xfrm>
            <a:off x="274320" y="3831336"/>
            <a:ext cx="457200" cy="457200"/>
          </a:xfrm>
          <a:prstGeom prst="ellipse">
            <a:avLst/>
          </a:prstGeom>
          <a:solidFill>
            <a:srgbClr val="80CBC4"/>
          </a:solidFill>
          <a:ln w="12700">
            <a:solidFill>
              <a:srgbClr val="80CBC4"/>
            </a:solidFill>
            <a:prstDash val="solid"/>
          </a:ln>
        </p:spPr>
        <p:txBody>
          <a:bodyPr/>
          <a:lstStyle/>
          <a:p>
            <a:endParaRPr lang="es-GT"/>
          </a:p>
        </p:txBody>
      </p:sp>
      <p:sp>
        <p:nvSpPr>
          <p:cNvPr id="15" name="Shape 13"/>
          <p:cNvSpPr/>
          <p:nvPr/>
        </p:nvSpPr>
        <p:spPr>
          <a:xfrm>
            <a:off x="868680" y="3666744"/>
            <a:ext cx="3566160" cy="1097280"/>
          </a:xfrm>
          <a:prstGeom prst="rect">
            <a:avLst/>
          </a:prstGeom>
          <a:solidFill>
            <a:srgbClr val="2D1458"/>
          </a:solidFill>
          <a:ln w="19050">
            <a:solidFill>
              <a:srgbClr val="80CBC4"/>
            </a:solidFill>
            <a:prstDash val="solid"/>
          </a:ln>
        </p:spPr>
        <p:txBody>
          <a:bodyPr/>
          <a:lstStyle/>
          <a:p>
            <a:endParaRPr lang="es-GT"/>
          </a:p>
        </p:txBody>
      </p:sp>
      <p:sp>
        <p:nvSpPr>
          <p:cNvPr id="16" name="Text 14"/>
          <p:cNvSpPr/>
          <p:nvPr/>
        </p:nvSpPr>
        <p:spPr>
          <a:xfrm>
            <a:off x="914400" y="3703320"/>
            <a:ext cx="3474720" cy="274320"/>
          </a:xfrm>
          <a:prstGeom prst="rect">
            <a:avLst/>
          </a:prstGeom>
          <a:noFill/>
          <a:ln/>
        </p:spPr>
        <p:txBody>
          <a:bodyPr wrap="square" lIns="63500" tIns="63500" rIns="63500" bIns="6350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80CBC4"/>
                </a:solidFill>
              </a:rPr>
              <a:t>Renacimiento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914400" y="3941064"/>
            <a:ext cx="3474720" cy="182880"/>
          </a:xfrm>
          <a:prstGeom prst="rect">
            <a:avLst/>
          </a:prstGeom>
          <a:noFill/>
          <a:ln/>
        </p:spPr>
        <p:txBody>
          <a:bodyPr wrap="square" lIns="0" tIns="0" rIns="63500" bIns="0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B0BEC5"/>
                </a:solidFill>
              </a:rPr>
              <a:t>siglos XV-XVII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914400" y="4105656"/>
            <a:ext cx="3474720" cy="594360"/>
          </a:xfrm>
          <a:prstGeom prst="rect">
            <a:avLst/>
          </a:prstGeom>
          <a:noFill/>
          <a:ln/>
        </p:spPr>
        <p:txBody>
          <a:bodyPr wrap="square" lIns="63500" tIns="63500" rIns="63500" bIns="6350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F7F3FF"/>
                </a:solidFill>
              </a:rPr>
              <a:t>Florecimiento de la música coral polifónica. Palestrina y Victoria crearon obras maestras sacras.</a:t>
            </a:r>
            <a:endParaRPr lang="en-US" sz="950" dirty="0"/>
          </a:p>
        </p:txBody>
      </p:sp>
      <p:sp>
        <p:nvSpPr>
          <p:cNvPr id="19" name="Shape 17"/>
          <p:cNvSpPr/>
          <p:nvPr/>
        </p:nvSpPr>
        <p:spPr>
          <a:xfrm>
            <a:off x="4754880" y="1307592"/>
            <a:ext cx="457200" cy="457200"/>
          </a:xfrm>
          <a:prstGeom prst="ellipse">
            <a:avLst/>
          </a:prstGeom>
          <a:solidFill>
            <a:srgbClr val="FFB74D"/>
          </a:solidFill>
          <a:ln w="12700">
            <a:solidFill>
              <a:srgbClr val="FFB74D"/>
            </a:solidFill>
            <a:prstDash val="solid"/>
          </a:ln>
        </p:spPr>
        <p:txBody>
          <a:bodyPr/>
          <a:lstStyle/>
          <a:p>
            <a:endParaRPr lang="es-GT"/>
          </a:p>
        </p:txBody>
      </p:sp>
      <p:sp>
        <p:nvSpPr>
          <p:cNvPr id="20" name="Shape 18"/>
          <p:cNvSpPr/>
          <p:nvPr/>
        </p:nvSpPr>
        <p:spPr>
          <a:xfrm>
            <a:off x="5349240" y="1143000"/>
            <a:ext cx="3566160" cy="1097280"/>
          </a:xfrm>
          <a:prstGeom prst="rect">
            <a:avLst/>
          </a:prstGeom>
          <a:solidFill>
            <a:srgbClr val="2D1458"/>
          </a:solidFill>
          <a:ln w="19050">
            <a:solidFill>
              <a:srgbClr val="FFB74D"/>
            </a:solidFill>
            <a:prstDash val="solid"/>
          </a:ln>
        </p:spPr>
        <p:txBody>
          <a:bodyPr/>
          <a:lstStyle/>
          <a:p>
            <a:endParaRPr lang="es-GT"/>
          </a:p>
        </p:txBody>
      </p:sp>
      <p:sp>
        <p:nvSpPr>
          <p:cNvPr id="21" name="Text 19"/>
          <p:cNvSpPr/>
          <p:nvPr/>
        </p:nvSpPr>
        <p:spPr>
          <a:xfrm>
            <a:off x="5394960" y="1179576"/>
            <a:ext cx="3474720" cy="274320"/>
          </a:xfrm>
          <a:prstGeom prst="rect">
            <a:avLst/>
          </a:prstGeom>
          <a:noFill/>
          <a:ln/>
        </p:spPr>
        <p:txBody>
          <a:bodyPr wrap="square" lIns="63500" tIns="63500" rIns="63500" bIns="6350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B74D"/>
                </a:solidFill>
              </a:rPr>
              <a:t>Barroco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5394960" y="1417320"/>
            <a:ext cx="3474720" cy="182880"/>
          </a:xfrm>
          <a:prstGeom prst="rect">
            <a:avLst/>
          </a:prstGeom>
          <a:noFill/>
          <a:ln/>
        </p:spPr>
        <p:txBody>
          <a:bodyPr wrap="square" lIns="0" tIns="0" rIns="63500" bIns="0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B0BEC5"/>
                </a:solidFill>
              </a:rPr>
              <a:t>siglos XVII-XVIII</a:t>
            </a:r>
            <a:endParaRPr lang="en-US" sz="900" dirty="0"/>
          </a:p>
        </p:txBody>
      </p:sp>
      <p:sp>
        <p:nvSpPr>
          <p:cNvPr id="23" name="Text 21"/>
          <p:cNvSpPr/>
          <p:nvPr/>
        </p:nvSpPr>
        <p:spPr>
          <a:xfrm>
            <a:off x="5394960" y="1581912"/>
            <a:ext cx="3474720" cy="594360"/>
          </a:xfrm>
          <a:prstGeom prst="rect">
            <a:avLst/>
          </a:prstGeom>
          <a:noFill/>
          <a:ln/>
        </p:spPr>
        <p:txBody>
          <a:bodyPr wrap="square" lIns="63500" tIns="63500" rIns="63500" bIns="6350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F7F3FF"/>
                </a:solidFill>
              </a:rPr>
              <a:t>Bach y Händel elevaron el oratorio y la cantata coral a su máxima expresión.</a:t>
            </a:r>
            <a:endParaRPr lang="en-US" sz="950" dirty="0"/>
          </a:p>
        </p:txBody>
      </p:sp>
      <p:sp>
        <p:nvSpPr>
          <p:cNvPr id="24" name="Shape 22"/>
          <p:cNvSpPr/>
          <p:nvPr/>
        </p:nvSpPr>
        <p:spPr>
          <a:xfrm>
            <a:off x="4754880" y="2569464"/>
            <a:ext cx="457200" cy="457200"/>
          </a:xfrm>
          <a:prstGeom prst="ellipse">
            <a:avLst/>
          </a:prstGeom>
          <a:solidFill>
            <a:srgbClr val="CE93D8"/>
          </a:solidFill>
          <a:ln w="12700">
            <a:solidFill>
              <a:srgbClr val="CE93D8"/>
            </a:solidFill>
            <a:prstDash val="solid"/>
          </a:ln>
        </p:spPr>
        <p:txBody>
          <a:bodyPr/>
          <a:lstStyle/>
          <a:p>
            <a:endParaRPr lang="es-GT"/>
          </a:p>
        </p:txBody>
      </p:sp>
      <p:sp>
        <p:nvSpPr>
          <p:cNvPr id="25" name="Shape 23"/>
          <p:cNvSpPr/>
          <p:nvPr/>
        </p:nvSpPr>
        <p:spPr>
          <a:xfrm>
            <a:off x="5349240" y="2404872"/>
            <a:ext cx="3566160" cy="1097280"/>
          </a:xfrm>
          <a:prstGeom prst="rect">
            <a:avLst/>
          </a:prstGeom>
          <a:solidFill>
            <a:srgbClr val="2D1458"/>
          </a:solidFill>
          <a:ln w="19050">
            <a:solidFill>
              <a:srgbClr val="CE93D8"/>
            </a:solidFill>
            <a:prstDash val="solid"/>
          </a:ln>
        </p:spPr>
        <p:txBody>
          <a:bodyPr/>
          <a:lstStyle/>
          <a:p>
            <a:endParaRPr lang="es-GT"/>
          </a:p>
        </p:txBody>
      </p:sp>
      <p:sp>
        <p:nvSpPr>
          <p:cNvPr id="26" name="Text 24"/>
          <p:cNvSpPr/>
          <p:nvPr/>
        </p:nvSpPr>
        <p:spPr>
          <a:xfrm>
            <a:off x="5394960" y="2441448"/>
            <a:ext cx="3474720" cy="274320"/>
          </a:xfrm>
          <a:prstGeom prst="rect">
            <a:avLst/>
          </a:prstGeom>
          <a:noFill/>
          <a:ln/>
        </p:spPr>
        <p:txBody>
          <a:bodyPr wrap="square" lIns="63500" tIns="63500" rIns="63500" bIns="6350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CE93D8"/>
                </a:solidFill>
              </a:rPr>
              <a:t>Romanticismo</a:t>
            </a:r>
            <a:endParaRPr lang="en-US" sz="1200" dirty="0"/>
          </a:p>
        </p:txBody>
      </p:sp>
      <p:sp>
        <p:nvSpPr>
          <p:cNvPr id="27" name="Text 25"/>
          <p:cNvSpPr/>
          <p:nvPr/>
        </p:nvSpPr>
        <p:spPr>
          <a:xfrm>
            <a:off x="5394960" y="2679192"/>
            <a:ext cx="3474720" cy="182880"/>
          </a:xfrm>
          <a:prstGeom prst="rect">
            <a:avLst/>
          </a:prstGeom>
          <a:noFill/>
          <a:ln/>
        </p:spPr>
        <p:txBody>
          <a:bodyPr wrap="square" lIns="0" tIns="0" rIns="63500" bIns="0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B0BEC5"/>
                </a:solidFill>
              </a:rPr>
              <a:t>siglo XIX</a:t>
            </a:r>
            <a:endParaRPr lang="en-US" sz="900" dirty="0"/>
          </a:p>
        </p:txBody>
      </p:sp>
      <p:sp>
        <p:nvSpPr>
          <p:cNvPr id="28" name="Text 26"/>
          <p:cNvSpPr/>
          <p:nvPr/>
        </p:nvSpPr>
        <p:spPr>
          <a:xfrm>
            <a:off x="5394960" y="2843784"/>
            <a:ext cx="3474720" cy="594360"/>
          </a:xfrm>
          <a:prstGeom prst="rect">
            <a:avLst/>
          </a:prstGeom>
          <a:noFill/>
          <a:ln/>
        </p:spPr>
        <p:txBody>
          <a:bodyPr wrap="square" lIns="63500" tIns="63500" rIns="63500" bIns="6350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F7F3FF"/>
                </a:solidFill>
              </a:rPr>
              <a:t>Beethoven integró el coro en sinfonías (9ª). Surgieron grandes orfeones y movimientos corales populares.</a:t>
            </a:r>
            <a:endParaRPr lang="en-US" sz="950" dirty="0"/>
          </a:p>
        </p:txBody>
      </p:sp>
      <p:sp>
        <p:nvSpPr>
          <p:cNvPr id="29" name="Shape 27"/>
          <p:cNvSpPr/>
          <p:nvPr/>
        </p:nvSpPr>
        <p:spPr>
          <a:xfrm>
            <a:off x="4754880" y="3831336"/>
            <a:ext cx="457200" cy="457200"/>
          </a:xfrm>
          <a:prstGeom prst="ellipse">
            <a:avLst/>
          </a:prstGeom>
          <a:solidFill>
            <a:srgbClr val="A5D6A7"/>
          </a:solidFill>
          <a:ln w="12700">
            <a:solidFill>
              <a:srgbClr val="A5D6A7"/>
            </a:solidFill>
            <a:prstDash val="solid"/>
          </a:ln>
        </p:spPr>
        <p:txBody>
          <a:bodyPr/>
          <a:lstStyle/>
          <a:p>
            <a:endParaRPr lang="es-GT"/>
          </a:p>
        </p:txBody>
      </p:sp>
      <p:sp>
        <p:nvSpPr>
          <p:cNvPr id="30" name="Shape 28"/>
          <p:cNvSpPr/>
          <p:nvPr/>
        </p:nvSpPr>
        <p:spPr>
          <a:xfrm>
            <a:off x="5349240" y="3666744"/>
            <a:ext cx="3566160" cy="1097280"/>
          </a:xfrm>
          <a:prstGeom prst="rect">
            <a:avLst/>
          </a:prstGeom>
          <a:solidFill>
            <a:srgbClr val="2D1458"/>
          </a:solidFill>
          <a:ln w="19050">
            <a:solidFill>
              <a:srgbClr val="A5D6A7"/>
            </a:solidFill>
            <a:prstDash val="solid"/>
          </a:ln>
        </p:spPr>
        <p:txBody>
          <a:bodyPr/>
          <a:lstStyle/>
          <a:p>
            <a:endParaRPr lang="es-GT"/>
          </a:p>
        </p:txBody>
      </p:sp>
      <p:sp>
        <p:nvSpPr>
          <p:cNvPr id="31" name="Text 29"/>
          <p:cNvSpPr/>
          <p:nvPr/>
        </p:nvSpPr>
        <p:spPr>
          <a:xfrm>
            <a:off x="5394960" y="3703320"/>
            <a:ext cx="3474720" cy="274320"/>
          </a:xfrm>
          <a:prstGeom prst="rect">
            <a:avLst/>
          </a:prstGeom>
          <a:noFill/>
          <a:ln/>
        </p:spPr>
        <p:txBody>
          <a:bodyPr wrap="square" lIns="63500" tIns="63500" rIns="63500" bIns="6350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A5D6A7"/>
                </a:solidFill>
              </a:rPr>
              <a:t>Era Moderna</a:t>
            </a:r>
            <a:endParaRPr lang="en-US" sz="1200" dirty="0"/>
          </a:p>
        </p:txBody>
      </p:sp>
      <p:sp>
        <p:nvSpPr>
          <p:cNvPr id="32" name="Text 30"/>
          <p:cNvSpPr/>
          <p:nvPr/>
        </p:nvSpPr>
        <p:spPr>
          <a:xfrm>
            <a:off x="5394960" y="3941064"/>
            <a:ext cx="3474720" cy="182880"/>
          </a:xfrm>
          <a:prstGeom prst="rect">
            <a:avLst/>
          </a:prstGeom>
          <a:noFill/>
          <a:ln/>
        </p:spPr>
        <p:txBody>
          <a:bodyPr wrap="square" lIns="0" tIns="0" rIns="63500" bIns="0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B0BEC5"/>
                </a:solidFill>
              </a:rPr>
              <a:t>siglo XX-XXI</a:t>
            </a:r>
            <a:endParaRPr lang="en-US" sz="900" dirty="0"/>
          </a:p>
        </p:txBody>
      </p:sp>
      <p:sp>
        <p:nvSpPr>
          <p:cNvPr id="33" name="Text 31"/>
          <p:cNvSpPr/>
          <p:nvPr/>
        </p:nvSpPr>
        <p:spPr>
          <a:xfrm>
            <a:off x="5394960" y="4105656"/>
            <a:ext cx="3474720" cy="594360"/>
          </a:xfrm>
          <a:prstGeom prst="rect">
            <a:avLst/>
          </a:prstGeom>
          <a:noFill/>
          <a:ln/>
        </p:spPr>
        <p:txBody>
          <a:bodyPr wrap="square" lIns="63500" tIns="63500" rIns="63500" bIns="6350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F7F3FF"/>
                </a:solidFill>
              </a:rPr>
              <a:t>Diversificación: gospel, a cappella, fusión de géneros. El coro llega a escuelas y comunidades.</a:t>
            </a:r>
            <a:endParaRPr lang="en-US" sz="950" dirty="0"/>
          </a:p>
        </p:txBody>
      </p:sp>
      <p:sp>
        <p:nvSpPr>
          <p:cNvPr id="34" name="Shape 32"/>
          <p:cNvSpPr/>
          <p:nvPr/>
        </p:nvSpPr>
        <p:spPr>
          <a:xfrm>
            <a:off x="0" y="4736592"/>
            <a:ext cx="9144000" cy="406908"/>
          </a:xfrm>
          <a:prstGeom prst="rect">
            <a:avLst/>
          </a:prstGeom>
          <a:solidFill>
            <a:srgbClr val="8B1A4A"/>
          </a:solidFill>
          <a:ln w="12700">
            <a:solidFill>
              <a:srgbClr val="8B1A4A"/>
            </a:solidFill>
            <a:prstDash val="solid"/>
          </a:ln>
        </p:spPr>
        <p:txBody>
          <a:bodyPr/>
          <a:lstStyle/>
          <a:p>
            <a:endParaRPr lang="es-GT"/>
          </a:p>
        </p:txBody>
      </p:sp>
      <p:sp>
        <p:nvSpPr>
          <p:cNvPr id="35" name="Text 33"/>
          <p:cNvSpPr/>
          <p:nvPr/>
        </p:nvSpPr>
        <p:spPr>
          <a:xfrm>
            <a:off x="0" y="4736592"/>
            <a:ext cx="9144000" cy="4069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FFFFFF"/>
                </a:solidFill>
              </a:rPr>
              <a:t>♪  CANTO CORAL — Expresión Artística  ♪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7F3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1A0A2E"/>
          </a:solidFill>
          <a:ln w="12700">
            <a:solidFill>
              <a:srgbClr val="1A0A2E"/>
            </a:solidFill>
            <a:prstDash val="solid"/>
          </a:ln>
        </p:spPr>
        <p:txBody>
          <a:bodyPr/>
          <a:lstStyle/>
          <a:p>
            <a:endParaRPr lang="es-GT"/>
          </a:p>
        </p:txBody>
      </p:sp>
      <p:sp>
        <p:nvSpPr>
          <p:cNvPr id="3" name="Text 1"/>
          <p:cNvSpPr/>
          <p:nvPr/>
        </p:nvSpPr>
        <p:spPr>
          <a:xfrm>
            <a:off x="457200" y="0"/>
            <a:ext cx="822960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000" b="1" dirty="0">
                <a:solidFill>
                  <a:srgbClr val="FFD70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BENEFICIOS DEL CANTO CORAL</a:t>
            </a:r>
            <a:endParaRPr lang="en-US" sz="3000" dirty="0"/>
          </a:p>
        </p:txBody>
      </p:sp>
      <p:pic>
        <p:nvPicPr>
          <p:cNvPr id="4" name="Image 0" descr="https://recursooral.files.wordpress.com/2018/03/beneficios-de-cantar-en-coro.jp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5943600" y="1097280"/>
            <a:ext cx="3017520" cy="3657600"/>
          </a:xfrm>
          <a:prstGeom prst="rect">
            <a:avLst/>
          </a:prstGeom>
        </p:spPr>
      </p:pic>
      <p:sp>
        <p:nvSpPr>
          <p:cNvPr id="5" name="Shape 2"/>
          <p:cNvSpPr/>
          <p:nvPr/>
        </p:nvSpPr>
        <p:spPr>
          <a:xfrm>
            <a:off x="320040" y="1115568"/>
            <a:ext cx="2606040" cy="1664208"/>
          </a:xfrm>
          <a:prstGeom prst="rect">
            <a:avLst/>
          </a:prstGeom>
          <a:solidFill>
            <a:srgbClr val="EDE7F6"/>
          </a:solidFill>
          <a:ln w="25400">
            <a:solidFill>
              <a:srgbClr val="9575CD"/>
            </a:solidFill>
            <a:prstDash val="solid"/>
          </a:ln>
        </p:spPr>
        <p:txBody>
          <a:bodyPr/>
          <a:lstStyle/>
          <a:p>
            <a:endParaRPr lang="es-GT"/>
          </a:p>
        </p:txBody>
      </p:sp>
      <p:sp>
        <p:nvSpPr>
          <p:cNvPr id="6" name="Text 3"/>
          <p:cNvSpPr/>
          <p:nvPr/>
        </p:nvSpPr>
        <p:spPr>
          <a:xfrm>
            <a:off x="411480" y="1188720"/>
            <a:ext cx="24231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6A1B9A"/>
                </a:solidFill>
              </a:rPr>
              <a:t>🧠  MENTAL</a:t>
            </a:r>
            <a:endParaRPr lang="en-US" sz="1200" dirty="0"/>
          </a:p>
        </p:txBody>
      </p:sp>
      <p:sp>
        <p:nvSpPr>
          <p:cNvPr id="7" name="Text 4"/>
          <p:cNvSpPr/>
          <p:nvPr/>
        </p:nvSpPr>
        <p:spPr>
          <a:xfrm>
            <a:off x="411480" y="1554480"/>
            <a:ext cx="24231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6A1B9A"/>
                </a:solidFill>
              </a:rPr>
              <a:t>✓  </a:t>
            </a:r>
            <a:r>
              <a:rPr lang="en-US" sz="950" dirty="0">
                <a:solidFill>
                  <a:srgbClr val="1A0A2E"/>
                </a:solidFill>
              </a:rPr>
              <a:t>Mejora la memoria y concentración</a:t>
            </a:r>
            <a:endParaRPr lang="en-US" sz="950" dirty="0"/>
          </a:p>
        </p:txBody>
      </p:sp>
      <p:sp>
        <p:nvSpPr>
          <p:cNvPr id="8" name="Text 5"/>
          <p:cNvSpPr/>
          <p:nvPr/>
        </p:nvSpPr>
        <p:spPr>
          <a:xfrm>
            <a:off x="411480" y="1920240"/>
            <a:ext cx="24231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6A1B9A"/>
                </a:solidFill>
              </a:rPr>
              <a:t>✓  </a:t>
            </a:r>
            <a:r>
              <a:rPr lang="en-US" sz="950" dirty="0">
                <a:solidFill>
                  <a:srgbClr val="1A0A2E"/>
                </a:solidFill>
              </a:rPr>
              <a:t>Reduce el estrés y la ansiedad</a:t>
            </a:r>
            <a:endParaRPr lang="en-US" sz="950" dirty="0"/>
          </a:p>
        </p:txBody>
      </p:sp>
      <p:sp>
        <p:nvSpPr>
          <p:cNvPr id="9" name="Text 6"/>
          <p:cNvSpPr/>
          <p:nvPr/>
        </p:nvSpPr>
        <p:spPr>
          <a:xfrm>
            <a:off x="411480" y="2286000"/>
            <a:ext cx="24231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6A1B9A"/>
                </a:solidFill>
              </a:rPr>
              <a:t>✓  </a:t>
            </a:r>
            <a:r>
              <a:rPr lang="en-US" sz="950" dirty="0">
                <a:solidFill>
                  <a:srgbClr val="1A0A2E"/>
                </a:solidFill>
              </a:rPr>
              <a:t>Estimula la creatividad</a:t>
            </a:r>
            <a:endParaRPr lang="en-US" sz="950" dirty="0"/>
          </a:p>
        </p:txBody>
      </p:sp>
      <p:sp>
        <p:nvSpPr>
          <p:cNvPr id="10" name="Shape 7"/>
          <p:cNvSpPr/>
          <p:nvPr/>
        </p:nvSpPr>
        <p:spPr>
          <a:xfrm>
            <a:off x="3108960" y="1115568"/>
            <a:ext cx="2606040" cy="1664208"/>
          </a:xfrm>
          <a:prstGeom prst="rect">
            <a:avLst/>
          </a:prstGeom>
          <a:solidFill>
            <a:srgbClr val="FCE4EC"/>
          </a:solidFill>
          <a:ln w="25400">
            <a:solidFill>
              <a:srgbClr val="F48FB1"/>
            </a:solidFill>
            <a:prstDash val="solid"/>
          </a:ln>
        </p:spPr>
        <p:txBody>
          <a:bodyPr/>
          <a:lstStyle/>
          <a:p>
            <a:endParaRPr lang="es-GT"/>
          </a:p>
        </p:txBody>
      </p:sp>
      <p:sp>
        <p:nvSpPr>
          <p:cNvPr id="11" name="Text 8"/>
          <p:cNvSpPr/>
          <p:nvPr/>
        </p:nvSpPr>
        <p:spPr>
          <a:xfrm>
            <a:off x="3200400" y="1188720"/>
            <a:ext cx="24231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880E4F"/>
                </a:solidFill>
              </a:rPr>
              <a:t>❤️  EMOCIONAL</a:t>
            </a:r>
            <a:endParaRPr lang="en-US" sz="1200" dirty="0"/>
          </a:p>
        </p:txBody>
      </p:sp>
      <p:sp>
        <p:nvSpPr>
          <p:cNvPr id="12" name="Text 9"/>
          <p:cNvSpPr/>
          <p:nvPr/>
        </p:nvSpPr>
        <p:spPr>
          <a:xfrm>
            <a:off x="3200400" y="1554480"/>
            <a:ext cx="24231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880E4F"/>
                </a:solidFill>
              </a:rPr>
              <a:t>✓  </a:t>
            </a:r>
            <a:r>
              <a:rPr lang="en-US" sz="950" dirty="0">
                <a:solidFill>
                  <a:srgbClr val="1A0A2E"/>
                </a:solidFill>
              </a:rPr>
              <a:t>Aumenta la autoestima</a:t>
            </a:r>
            <a:endParaRPr lang="en-US" sz="950" dirty="0"/>
          </a:p>
        </p:txBody>
      </p:sp>
      <p:sp>
        <p:nvSpPr>
          <p:cNvPr id="13" name="Text 10"/>
          <p:cNvSpPr/>
          <p:nvPr/>
        </p:nvSpPr>
        <p:spPr>
          <a:xfrm>
            <a:off x="3200400" y="1920240"/>
            <a:ext cx="24231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880E4F"/>
                </a:solidFill>
              </a:rPr>
              <a:t>✓  </a:t>
            </a:r>
            <a:r>
              <a:rPr lang="en-US" sz="950" dirty="0">
                <a:solidFill>
                  <a:srgbClr val="1A0A2E"/>
                </a:solidFill>
              </a:rPr>
              <a:t>Genera sentido de pertenencia</a:t>
            </a:r>
            <a:endParaRPr lang="en-US" sz="950" dirty="0"/>
          </a:p>
        </p:txBody>
      </p:sp>
      <p:sp>
        <p:nvSpPr>
          <p:cNvPr id="14" name="Text 11"/>
          <p:cNvSpPr/>
          <p:nvPr/>
        </p:nvSpPr>
        <p:spPr>
          <a:xfrm>
            <a:off x="3200400" y="2286000"/>
            <a:ext cx="24231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880E4F"/>
                </a:solidFill>
              </a:rPr>
              <a:t>✓  </a:t>
            </a:r>
            <a:r>
              <a:rPr lang="en-US" sz="950" dirty="0">
                <a:solidFill>
                  <a:srgbClr val="1A0A2E"/>
                </a:solidFill>
              </a:rPr>
              <a:t>Desarrolla la empatía</a:t>
            </a:r>
            <a:endParaRPr lang="en-US" sz="950" dirty="0"/>
          </a:p>
        </p:txBody>
      </p:sp>
      <p:sp>
        <p:nvSpPr>
          <p:cNvPr id="15" name="Shape 12"/>
          <p:cNvSpPr/>
          <p:nvPr/>
        </p:nvSpPr>
        <p:spPr>
          <a:xfrm>
            <a:off x="320040" y="2898648"/>
            <a:ext cx="2606040" cy="1664208"/>
          </a:xfrm>
          <a:prstGeom prst="rect">
            <a:avLst/>
          </a:prstGeom>
          <a:solidFill>
            <a:srgbClr val="E8F5E9"/>
          </a:solidFill>
          <a:ln w="25400">
            <a:solidFill>
              <a:srgbClr val="81C784"/>
            </a:solidFill>
            <a:prstDash val="solid"/>
          </a:ln>
        </p:spPr>
        <p:txBody>
          <a:bodyPr/>
          <a:lstStyle/>
          <a:p>
            <a:endParaRPr lang="es-GT"/>
          </a:p>
        </p:txBody>
      </p:sp>
      <p:sp>
        <p:nvSpPr>
          <p:cNvPr id="16" name="Text 13"/>
          <p:cNvSpPr/>
          <p:nvPr/>
        </p:nvSpPr>
        <p:spPr>
          <a:xfrm>
            <a:off x="411480" y="2971800"/>
            <a:ext cx="24231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B5E20"/>
                </a:solidFill>
              </a:rPr>
              <a:t>🫁  FÍSICO</a:t>
            </a:r>
            <a:endParaRPr lang="en-US" sz="1200" dirty="0"/>
          </a:p>
        </p:txBody>
      </p:sp>
      <p:sp>
        <p:nvSpPr>
          <p:cNvPr id="17" name="Text 14"/>
          <p:cNvSpPr/>
          <p:nvPr/>
        </p:nvSpPr>
        <p:spPr>
          <a:xfrm>
            <a:off x="411480" y="3337560"/>
            <a:ext cx="24231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1B5E20"/>
                </a:solidFill>
              </a:rPr>
              <a:t>✓  </a:t>
            </a:r>
            <a:r>
              <a:rPr lang="en-US" sz="950" dirty="0">
                <a:solidFill>
                  <a:srgbClr val="1A0A2E"/>
                </a:solidFill>
              </a:rPr>
              <a:t>Fortalece el sistema respiratorio</a:t>
            </a:r>
            <a:endParaRPr lang="en-US" sz="950" dirty="0"/>
          </a:p>
        </p:txBody>
      </p:sp>
      <p:sp>
        <p:nvSpPr>
          <p:cNvPr id="18" name="Text 15"/>
          <p:cNvSpPr/>
          <p:nvPr/>
        </p:nvSpPr>
        <p:spPr>
          <a:xfrm>
            <a:off x="411480" y="3703320"/>
            <a:ext cx="24231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1B5E20"/>
                </a:solidFill>
              </a:rPr>
              <a:t>✓  </a:t>
            </a:r>
            <a:r>
              <a:rPr lang="en-US" sz="950" dirty="0">
                <a:solidFill>
                  <a:srgbClr val="1A0A2E"/>
                </a:solidFill>
              </a:rPr>
              <a:t>Mejora la postura corporal</a:t>
            </a:r>
            <a:endParaRPr lang="en-US" sz="950" dirty="0"/>
          </a:p>
        </p:txBody>
      </p:sp>
      <p:sp>
        <p:nvSpPr>
          <p:cNvPr id="19" name="Text 16"/>
          <p:cNvSpPr/>
          <p:nvPr/>
        </p:nvSpPr>
        <p:spPr>
          <a:xfrm>
            <a:off x="411480" y="4069080"/>
            <a:ext cx="24231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1B5E20"/>
                </a:solidFill>
              </a:rPr>
              <a:t>✓  </a:t>
            </a:r>
            <a:r>
              <a:rPr lang="en-US" sz="950" dirty="0">
                <a:solidFill>
                  <a:srgbClr val="1A0A2E"/>
                </a:solidFill>
              </a:rPr>
              <a:t>Ejercita el diafragma</a:t>
            </a:r>
            <a:endParaRPr lang="en-US" sz="950" dirty="0"/>
          </a:p>
        </p:txBody>
      </p:sp>
      <p:sp>
        <p:nvSpPr>
          <p:cNvPr id="20" name="Shape 17"/>
          <p:cNvSpPr/>
          <p:nvPr/>
        </p:nvSpPr>
        <p:spPr>
          <a:xfrm>
            <a:off x="3108960" y="2898648"/>
            <a:ext cx="2606040" cy="1664208"/>
          </a:xfrm>
          <a:prstGeom prst="rect">
            <a:avLst/>
          </a:prstGeom>
          <a:solidFill>
            <a:srgbClr val="E3F2FD"/>
          </a:solidFill>
          <a:ln w="25400">
            <a:solidFill>
              <a:srgbClr val="64B5F6"/>
            </a:solidFill>
            <a:prstDash val="solid"/>
          </a:ln>
        </p:spPr>
        <p:txBody>
          <a:bodyPr/>
          <a:lstStyle/>
          <a:p>
            <a:endParaRPr lang="es-GT"/>
          </a:p>
        </p:txBody>
      </p:sp>
      <p:sp>
        <p:nvSpPr>
          <p:cNvPr id="21" name="Text 18"/>
          <p:cNvSpPr/>
          <p:nvPr/>
        </p:nvSpPr>
        <p:spPr>
          <a:xfrm>
            <a:off x="3200400" y="2971800"/>
            <a:ext cx="24231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D47A1"/>
                </a:solidFill>
              </a:rPr>
              <a:t>🤝  SOCIAL</a:t>
            </a:r>
            <a:endParaRPr lang="en-US" sz="1200" dirty="0"/>
          </a:p>
        </p:txBody>
      </p:sp>
      <p:sp>
        <p:nvSpPr>
          <p:cNvPr id="22" name="Text 19"/>
          <p:cNvSpPr/>
          <p:nvPr/>
        </p:nvSpPr>
        <p:spPr>
          <a:xfrm>
            <a:off x="3200400" y="3337560"/>
            <a:ext cx="24231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0D47A1"/>
                </a:solidFill>
              </a:rPr>
              <a:t>✓  </a:t>
            </a:r>
            <a:r>
              <a:rPr lang="en-US" sz="950" dirty="0">
                <a:solidFill>
                  <a:srgbClr val="1A0A2E"/>
                </a:solidFill>
              </a:rPr>
              <a:t>Fomenta el trabajo en equipo</a:t>
            </a:r>
            <a:endParaRPr lang="en-US" sz="950" dirty="0"/>
          </a:p>
        </p:txBody>
      </p:sp>
      <p:sp>
        <p:nvSpPr>
          <p:cNvPr id="23" name="Text 20"/>
          <p:cNvSpPr/>
          <p:nvPr/>
        </p:nvSpPr>
        <p:spPr>
          <a:xfrm>
            <a:off x="3200400" y="3703320"/>
            <a:ext cx="24231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0D47A1"/>
                </a:solidFill>
              </a:rPr>
              <a:t>✓  </a:t>
            </a:r>
            <a:r>
              <a:rPr lang="en-US" sz="950" dirty="0">
                <a:solidFill>
                  <a:srgbClr val="1A0A2E"/>
                </a:solidFill>
              </a:rPr>
              <a:t>Crea lazos de amistad</a:t>
            </a:r>
            <a:endParaRPr lang="en-US" sz="950" dirty="0"/>
          </a:p>
        </p:txBody>
      </p:sp>
      <p:sp>
        <p:nvSpPr>
          <p:cNvPr id="24" name="Text 21"/>
          <p:cNvSpPr/>
          <p:nvPr/>
        </p:nvSpPr>
        <p:spPr>
          <a:xfrm>
            <a:off x="3200400" y="4069080"/>
            <a:ext cx="24231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0D47A1"/>
                </a:solidFill>
              </a:rPr>
              <a:t>✓  </a:t>
            </a:r>
            <a:r>
              <a:rPr lang="en-US" sz="950" dirty="0">
                <a:solidFill>
                  <a:srgbClr val="1A0A2E"/>
                </a:solidFill>
              </a:rPr>
              <a:t>Desarrolla la escucha activa</a:t>
            </a:r>
            <a:endParaRPr lang="en-US" sz="950" dirty="0"/>
          </a:p>
        </p:txBody>
      </p:sp>
      <p:sp>
        <p:nvSpPr>
          <p:cNvPr id="25" name="Shape 22"/>
          <p:cNvSpPr/>
          <p:nvPr/>
        </p:nvSpPr>
        <p:spPr>
          <a:xfrm>
            <a:off x="0" y="4736592"/>
            <a:ext cx="9144000" cy="406908"/>
          </a:xfrm>
          <a:prstGeom prst="rect">
            <a:avLst/>
          </a:prstGeom>
          <a:solidFill>
            <a:srgbClr val="1A0A2E"/>
          </a:solidFill>
          <a:ln w="12700">
            <a:solidFill>
              <a:srgbClr val="1A0A2E"/>
            </a:solidFill>
            <a:prstDash val="solid"/>
          </a:ln>
        </p:spPr>
        <p:txBody>
          <a:bodyPr/>
          <a:lstStyle/>
          <a:p>
            <a:endParaRPr lang="es-GT"/>
          </a:p>
        </p:txBody>
      </p:sp>
      <p:sp>
        <p:nvSpPr>
          <p:cNvPr id="26" name="Text 23"/>
          <p:cNvSpPr/>
          <p:nvPr/>
        </p:nvSpPr>
        <p:spPr>
          <a:xfrm>
            <a:off x="0" y="4736592"/>
            <a:ext cx="9144000" cy="4069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F48FB1"/>
                </a:solidFill>
              </a:rPr>
              <a:t>♪  CANTO CORAL — Expresión Artística  ♪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1A0A2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C2185B"/>
          </a:solidFill>
          <a:ln w="12700">
            <a:solidFill>
              <a:srgbClr val="C2185B"/>
            </a:solidFill>
            <a:prstDash val="solid"/>
          </a:ln>
        </p:spPr>
        <p:txBody>
          <a:bodyPr/>
          <a:lstStyle/>
          <a:p>
            <a:endParaRPr lang="es-GT"/>
          </a:p>
        </p:txBody>
      </p:sp>
      <p:sp>
        <p:nvSpPr>
          <p:cNvPr id="3" name="Text 1"/>
          <p:cNvSpPr/>
          <p:nvPr/>
        </p:nvSpPr>
        <p:spPr>
          <a:xfrm>
            <a:off x="457200" y="0"/>
            <a:ext cx="822960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TÉCNICAS DEL CANTO CORAL</a:t>
            </a:r>
            <a:endParaRPr lang="en-US" sz="3000" dirty="0"/>
          </a:p>
        </p:txBody>
      </p:sp>
      <p:sp>
        <p:nvSpPr>
          <p:cNvPr id="6" name="Shape 3"/>
          <p:cNvSpPr/>
          <p:nvPr/>
        </p:nvSpPr>
        <p:spPr>
          <a:xfrm>
            <a:off x="320040" y="1115568"/>
            <a:ext cx="502920" cy="594360"/>
          </a:xfrm>
          <a:prstGeom prst="rect">
            <a:avLst/>
          </a:prstGeom>
          <a:solidFill>
            <a:srgbClr val="C2185B"/>
          </a:solidFill>
          <a:ln w="12700">
            <a:solidFill>
              <a:srgbClr val="C2185B"/>
            </a:solidFill>
            <a:prstDash val="solid"/>
          </a:ln>
        </p:spPr>
        <p:txBody>
          <a:bodyPr/>
          <a:lstStyle/>
          <a:p>
            <a:endParaRPr lang="es-GT"/>
          </a:p>
        </p:txBody>
      </p:sp>
      <p:sp>
        <p:nvSpPr>
          <p:cNvPr id="7" name="Text 4"/>
          <p:cNvSpPr/>
          <p:nvPr/>
        </p:nvSpPr>
        <p:spPr>
          <a:xfrm>
            <a:off x="320040" y="1115568"/>
            <a:ext cx="5029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01</a:t>
            </a:r>
            <a:endParaRPr lang="en-US" sz="1400" dirty="0"/>
          </a:p>
        </p:txBody>
      </p:sp>
      <p:sp>
        <p:nvSpPr>
          <p:cNvPr id="8" name="Shape 5"/>
          <p:cNvSpPr/>
          <p:nvPr/>
        </p:nvSpPr>
        <p:spPr>
          <a:xfrm>
            <a:off x="914400" y="1115568"/>
            <a:ext cx="4800600" cy="594360"/>
          </a:xfrm>
          <a:prstGeom prst="rect">
            <a:avLst/>
          </a:prstGeom>
          <a:solidFill>
            <a:srgbClr val="2D1458"/>
          </a:solidFill>
          <a:ln w="12700">
            <a:solidFill>
              <a:srgbClr val="3E1F6D"/>
            </a:solidFill>
            <a:prstDash val="solid"/>
          </a:ln>
        </p:spPr>
        <p:txBody>
          <a:bodyPr/>
          <a:lstStyle/>
          <a:p>
            <a:endParaRPr lang="es-GT"/>
          </a:p>
        </p:txBody>
      </p:sp>
      <p:sp>
        <p:nvSpPr>
          <p:cNvPr id="9" name="Text 6"/>
          <p:cNvSpPr/>
          <p:nvPr/>
        </p:nvSpPr>
        <p:spPr>
          <a:xfrm>
            <a:off x="960120" y="1152144"/>
            <a:ext cx="4709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D700"/>
                </a:solidFill>
              </a:rPr>
              <a:t>Respiración Diafragmática</a:t>
            </a:r>
            <a:endParaRPr lang="en-US" sz="1100" dirty="0"/>
          </a:p>
        </p:txBody>
      </p:sp>
      <p:sp>
        <p:nvSpPr>
          <p:cNvPr id="10" name="Text 7"/>
          <p:cNvSpPr/>
          <p:nvPr/>
        </p:nvSpPr>
        <p:spPr>
          <a:xfrm>
            <a:off x="960120" y="1389888"/>
            <a:ext cx="4709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F7F3FF"/>
                </a:solidFill>
              </a:rPr>
              <a:t>Base del canto. Inhalar expandiendo el abdomen, no el pecho. Controlar el flujo de aire para sostener frases largas.</a:t>
            </a:r>
            <a:endParaRPr lang="en-US" sz="900" dirty="0"/>
          </a:p>
        </p:txBody>
      </p:sp>
      <p:sp>
        <p:nvSpPr>
          <p:cNvPr id="11" name="Shape 8"/>
          <p:cNvSpPr/>
          <p:nvPr/>
        </p:nvSpPr>
        <p:spPr>
          <a:xfrm>
            <a:off x="320040" y="1874520"/>
            <a:ext cx="502920" cy="594360"/>
          </a:xfrm>
          <a:prstGeom prst="rect">
            <a:avLst/>
          </a:prstGeom>
          <a:solidFill>
            <a:srgbClr val="C2185B"/>
          </a:solidFill>
          <a:ln w="12700">
            <a:solidFill>
              <a:srgbClr val="C2185B"/>
            </a:solidFill>
            <a:prstDash val="solid"/>
          </a:ln>
        </p:spPr>
        <p:txBody>
          <a:bodyPr/>
          <a:lstStyle/>
          <a:p>
            <a:endParaRPr lang="es-GT"/>
          </a:p>
        </p:txBody>
      </p:sp>
      <p:sp>
        <p:nvSpPr>
          <p:cNvPr id="12" name="Text 9"/>
          <p:cNvSpPr/>
          <p:nvPr/>
        </p:nvSpPr>
        <p:spPr>
          <a:xfrm>
            <a:off x="320040" y="1874520"/>
            <a:ext cx="5029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02</a:t>
            </a:r>
            <a:endParaRPr lang="en-US" sz="1400" dirty="0"/>
          </a:p>
        </p:txBody>
      </p:sp>
      <p:sp>
        <p:nvSpPr>
          <p:cNvPr id="13" name="Shape 10"/>
          <p:cNvSpPr/>
          <p:nvPr/>
        </p:nvSpPr>
        <p:spPr>
          <a:xfrm>
            <a:off x="914400" y="1874520"/>
            <a:ext cx="4800600" cy="594360"/>
          </a:xfrm>
          <a:prstGeom prst="rect">
            <a:avLst/>
          </a:prstGeom>
          <a:solidFill>
            <a:srgbClr val="2D1458"/>
          </a:solidFill>
          <a:ln w="12700">
            <a:solidFill>
              <a:srgbClr val="3E1F6D"/>
            </a:solidFill>
            <a:prstDash val="solid"/>
          </a:ln>
        </p:spPr>
        <p:txBody>
          <a:bodyPr/>
          <a:lstStyle/>
          <a:p>
            <a:endParaRPr lang="es-GT"/>
          </a:p>
        </p:txBody>
      </p:sp>
      <p:sp>
        <p:nvSpPr>
          <p:cNvPr id="14" name="Text 11"/>
          <p:cNvSpPr/>
          <p:nvPr/>
        </p:nvSpPr>
        <p:spPr>
          <a:xfrm>
            <a:off x="960120" y="1911096"/>
            <a:ext cx="4709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D700"/>
                </a:solidFill>
              </a:rPr>
              <a:t>Colocación Vocal</a:t>
            </a:r>
            <a:endParaRPr lang="en-US" sz="1100" dirty="0"/>
          </a:p>
        </p:txBody>
      </p:sp>
      <p:sp>
        <p:nvSpPr>
          <p:cNvPr id="15" name="Text 12"/>
          <p:cNvSpPr/>
          <p:nvPr/>
        </p:nvSpPr>
        <p:spPr>
          <a:xfrm>
            <a:off x="960120" y="2148840"/>
            <a:ext cx="4709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F7F3FF"/>
                </a:solidFill>
              </a:rPr>
              <a:t>Posición correcta de la laringe y resonadores. Proyectar el sonido hacia la máscara facial para mayor resonancia.</a:t>
            </a:r>
            <a:endParaRPr lang="en-US" sz="900" dirty="0"/>
          </a:p>
        </p:txBody>
      </p:sp>
      <p:sp>
        <p:nvSpPr>
          <p:cNvPr id="16" name="Shape 13"/>
          <p:cNvSpPr/>
          <p:nvPr/>
        </p:nvSpPr>
        <p:spPr>
          <a:xfrm>
            <a:off x="320040" y="2633472"/>
            <a:ext cx="502920" cy="594360"/>
          </a:xfrm>
          <a:prstGeom prst="rect">
            <a:avLst/>
          </a:prstGeom>
          <a:solidFill>
            <a:srgbClr val="C2185B"/>
          </a:solidFill>
          <a:ln w="12700">
            <a:solidFill>
              <a:srgbClr val="C2185B"/>
            </a:solidFill>
            <a:prstDash val="solid"/>
          </a:ln>
        </p:spPr>
        <p:txBody>
          <a:bodyPr/>
          <a:lstStyle/>
          <a:p>
            <a:endParaRPr lang="es-GT"/>
          </a:p>
        </p:txBody>
      </p:sp>
      <p:sp>
        <p:nvSpPr>
          <p:cNvPr id="17" name="Text 14"/>
          <p:cNvSpPr/>
          <p:nvPr/>
        </p:nvSpPr>
        <p:spPr>
          <a:xfrm>
            <a:off x="320040" y="2633472"/>
            <a:ext cx="5029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03</a:t>
            </a:r>
            <a:endParaRPr lang="en-US" sz="1400" dirty="0"/>
          </a:p>
        </p:txBody>
      </p:sp>
      <p:sp>
        <p:nvSpPr>
          <p:cNvPr id="18" name="Shape 15"/>
          <p:cNvSpPr/>
          <p:nvPr/>
        </p:nvSpPr>
        <p:spPr>
          <a:xfrm>
            <a:off x="914400" y="2633472"/>
            <a:ext cx="4800600" cy="594360"/>
          </a:xfrm>
          <a:prstGeom prst="rect">
            <a:avLst/>
          </a:prstGeom>
          <a:solidFill>
            <a:srgbClr val="2D1458"/>
          </a:solidFill>
          <a:ln w="12700">
            <a:solidFill>
              <a:srgbClr val="3E1F6D"/>
            </a:solidFill>
            <a:prstDash val="solid"/>
          </a:ln>
        </p:spPr>
        <p:txBody>
          <a:bodyPr/>
          <a:lstStyle/>
          <a:p>
            <a:endParaRPr lang="es-GT"/>
          </a:p>
        </p:txBody>
      </p:sp>
      <p:sp>
        <p:nvSpPr>
          <p:cNvPr id="19" name="Text 16"/>
          <p:cNvSpPr/>
          <p:nvPr/>
        </p:nvSpPr>
        <p:spPr>
          <a:xfrm>
            <a:off x="960120" y="2670048"/>
            <a:ext cx="4709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D700"/>
                </a:solidFill>
              </a:rPr>
              <a:t>Afinación y Entonación</a:t>
            </a:r>
            <a:endParaRPr lang="en-US" sz="1100" dirty="0"/>
          </a:p>
        </p:txBody>
      </p:sp>
      <p:sp>
        <p:nvSpPr>
          <p:cNvPr id="20" name="Text 17"/>
          <p:cNvSpPr/>
          <p:nvPr/>
        </p:nvSpPr>
        <p:spPr>
          <a:xfrm>
            <a:off x="960120" y="2907792"/>
            <a:ext cx="4709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F7F3FF"/>
                </a:solidFill>
              </a:rPr>
              <a:t>Escucha activa de las otras voces. Ajuste constante de la altura tonal para lograr armonía perfecta.</a:t>
            </a:r>
            <a:endParaRPr lang="en-US" sz="900" dirty="0"/>
          </a:p>
        </p:txBody>
      </p:sp>
      <p:sp>
        <p:nvSpPr>
          <p:cNvPr id="21" name="Shape 18"/>
          <p:cNvSpPr/>
          <p:nvPr/>
        </p:nvSpPr>
        <p:spPr>
          <a:xfrm>
            <a:off x="320040" y="3392424"/>
            <a:ext cx="502920" cy="594360"/>
          </a:xfrm>
          <a:prstGeom prst="rect">
            <a:avLst/>
          </a:prstGeom>
          <a:solidFill>
            <a:srgbClr val="C2185B"/>
          </a:solidFill>
          <a:ln w="12700">
            <a:solidFill>
              <a:srgbClr val="C2185B"/>
            </a:solidFill>
            <a:prstDash val="solid"/>
          </a:ln>
        </p:spPr>
        <p:txBody>
          <a:bodyPr/>
          <a:lstStyle/>
          <a:p>
            <a:endParaRPr lang="es-GT"/>
          </a:p>
        </p:txBody>
      </p:sp>
      <p:sp>
        <p:nvSpPr>
          <p:cNvPr id="22" name="Text 19"/>
          <p:cNvSpPr/>
          <p:nvPr/>
        </p:nvSpPr>
        <p:spPr>
          <a:xfrm>
            <a:off x="320040" y="3392424"/>
            <a:ext cx="5029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04</a:t>
            </a:r>
            <a:endParaRPr lang="en-US" sz="1400" dirty="0"/>
          </a:p>
        </p:txBody>
      </p:sp>
      <p:sp>
        <p:nvSpPr>
          <p:cNvPr id="23" name="Shape 20"/>
          <p:cNvSpPr/>
          <p:nvPr/>
        </p:nvSpPr>
        <p:spPr>
          <a:xfrm>
            <a:off x="914400" y="3392424"/>
            <a:ext cx="4800600" cy="594360"/>
          </a:xfrm>
          <a:prstGeom prst="rect">
            <a:avLst/>
          </a:prstGeom>
          <a:solidFill>
            <a:srgbClr val="2D1458"/>
          </a:solidFill>
          <a:ln w="12700">
            <a:solidFill>
              <a:srgbClr val="3E1F6D"/>
            </a:solidFill>
            <a:prstDash val="solid"/>
          </a:ln>
        </p:spPr>
        <p:txBody>
          <a:bodyPr/>
          <a:lstStyle/>
          <a:p>
            <a:endParaRPr lang="es-GT"/>
          </a:p>
        </p:txBody>
      </p:sp>
      <p:sp>
        <p:nvSpPr>
          <p:cNvPr id="24" name="Text 21"/>
          <p:cNvSpPr/>
          <p:nvPr/>
        </p:nvSpPr>
        <p:spPr>
          <a:xfrm>
            <a:off x="960120" y="3429000"/>
            <a:ext cx="4709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D700"/>
                </a:solidFill>
              </a:rPr>
              <a:t>Dicción y Articulación</a:t>
            </a:r>
            <a:endParaRPr lang="en-US" sz="1100" dirty="0"/>
          </a:p>
        </p:txBody>
      </p:sp>
      <p:sp>
        <p:nvSpPr>
          <p:cNvPr id="25" name="Text 22"/>
          <p:cNvSpPr/>
          <p:nvPr/>
        </p:nvSpPr>
        <p:spPr>
          <a:xfrm>
            <a:off x="960120" y="3666744"/>
            <a:ext cx="4709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F7F3FF"/>
                </a:solidFill>
              </a:rPr>
              <a:t>Pronunciación clara de consonantes y vocales. Unificación del texto para que el coro suene como una sola voz.</a:t>
            </a:r>
            <a:endParaRPr lang="en-US" sz="900" dirty="0"/>
          </a:p>
        </p:txBody>
      </p:sp>
      <p:sp>
        <p:nvSpPr>
          <p:cNvPr id="26" name="Shape 23"/>
          <p:cNvSpPr/>
          <p:nvPr/>
        </p:nvSpPr>
        <p:spPr>
          <a:xfrm>
            <a:off x="320040" y="4151376"/>
            <a:ext cx="502920" cy="594360"/>
          </a:xfrm>
          <a:prstGeom prst="rect">
            <a:avLst/>
          </a:prstGeom>
          <a:solidFill>
            <a:srgbClr val="C2185B"/>
          </a:solidFill>
          <a:ln w="12700">
            <a:solidFill>
              <a:srgbClr val="C2185B"/>
            </a:solidFill>
            <a:prstDash val="solid"/>
          </a:ln>
        </p:spPr>
        <p:txBody>
          <a:bodyPr/>
          <a:lstStyle/>
          <a:p>
            <a:endParaRPr lang="es-GT"/>
          </a:p>
        </p:txBody>
      </p:sp>
      <p:sp>
        <p:nvSpPr>
          <p:cNvPr id="27" name="Text 24"/>
          <p:cNvSpPr/>
          <p:nvPr/>
        </p:nvSpPr>
        <p:spPr>
          <a:xfrm>
            <a:off x="320040" y="4151376"/>
            <a:ext cx="5029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05</a:t>
            </a:r>
            <a:endParaRPr lang="en-US" sz="1400" dirty="0"/>
          </a:p>
        </p:txBody>
      </p:sp>
      <p:sp>
        <p:nvSpPr>
          <p:cNvPr id="28" name="Shape 25"/>
          <p:cNvSpPr/>
          <p:nvPr/>
        </p:nvSpPr>
        <p:spPr>
          <a:xfrm>
            <a:off x="914400" y="4151376"/>
            <a:ext cx="4800600" cy="594360"/>
          </a:xfrm>
          <a:prstGeom prst="rect">
            <a:avLst/>
          </a:prstGeom>
          <a:solidFill>
            <a:srgbClr val="2D1458"/>
          </a:solidFill>
          <a:ln w="12700">
            <a:solidFill>
              <a:srgbClr val="3E1F6D"/>
            </a:solidFill>
            <a:prstDash val="solid"/>
          </a:ln>
        </p:spPr>
        <p:txBody>
          <a:bodyPr/>
          <a:lstStyle/>
          <a:p>
            <a:endParaRPr lang="es-GT"/>
          </a:p>
        </p:txBody>
      </p:sp>
      <p:sp>
        <p:nvSpPr>
          <p:cNvPr id="29" name="Text 26"/>
          <p:cNvSpPr/>
          <p:nvPr/>
        </p:nvSpPr>
        <p:spPr>
          <a:xfrm>
            <a:off x="960120" y="4187952"/>
            <a:ext cx="4709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D700"/>
                </a:solidFill>
              </a:rPr>
              <a:t>Dinámica y Expresión</a:t>
            </a:r>
            <a:endParaRPr lang="en-US" sz="1100" dirty="0"/>
          </a:p>
        </p:txBody>
      </p:sp>
      <p:sp>
        <p:nvSpPr>
          <p:cNvPr id="30" name="Text 27"/>
          <p:cNvSpPr/>
          <p:nvPr/>
        </p:nvSpPr>
        <p:spPr>
          <a:xfrm>
            <a:off x="960120" y="4425696"/>
            <a:ext cx="4709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F7F3FF"/>
                </a:solidFill>
              </a:rPr>
              <a:t>Control del volumen (piano/forte). Transmitir emociones y matices interpretativos según la partitura.</a:t>
            </a:r>
            <a:endParaRPr lang="en-US" sz="900" dirty="0"/>
          </a:p>
        </p:txBody>
      </p:sp>
      <p:sp>
        <p:nvSpPr>
          <p:cNvPr id="31" name="Shape 28"/>
          <p:cNvSpPr/>
          <p:nvPr/>
        </p:nvSpPr>
        <p:spPr>
          <a:xfrm>
            <a:off x="0" y="4736592"/>
            <a:ext cx="9144000" cy="406908"/>
          </a:xfrm>
          <a:prstGeom prst="rect">
            <a:avLst/>
          </a:prstGeom>
          <a:solidFill>
            <a:srgbClr val="8B1A4A"/>
          </a:solidFill>
          <a:ln w="12700">
            <a:solidFill>
              <a:srgbClr val="8B1A4A"/>
            </a:solidFill>
            <a:prstDash val="solid"/>
          </a:ln>
        </p:spPr>
        <p:txBody>
          <a:bodyPr/>
          <a:lstStyle/>
          <a:p>
            <a:endParaRPr lang="es-GT"/>
          </a:p>
        </p:txBody>
      </p:sp>
      <p:sp>
        <p:nvSpPr>
          <p:cNvPr id="32" name="Text 29"/>
          <p:cNvSpPr/>
          <p:nvPr/>
        </p:nvSpPr>
        <p:spPr>
          <a:xfrm>
            <a:off x="0" y="4736592"/>
            <a:ext cx="9144000" cy="4069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FFFFFF"/>
                </a:solidFill>
              </a:rPr>
              <a:t>♪  CANTO CORAL — Expresión Artística  ♪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7F3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1A0A2E"/>
          </a:solidFill>
          <a:ln w="12700">
            <a:solidFill>
              <a:srgbClr val="1A0A2E"/>
            </a:solidFill>
            <a:prstDash val="solid"/>
          </a:ln>
        </p:spPr>
        <p:txBody>
          <a:bodyPr/>
          <a:lstStyle/>
          <a:p>
            <a:endParaRPr lang="es-GT"/>
          </a:p>
        </p:txBody>
      </p:sp>
      <p:sp>
        <p:nvSpPr>
          <p:cNvPr id="3" name="Text 1"/>
          <p:cNvSpPr/>
          <p:nvPr/>
        </p:nvSpPr>
        <p:spPr>
          <a:xfrm>
            <a:off x="457200" y="0"/>
            <a:ext cx="822960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000" b="1" dirty="0">
                <a:solidFill>
                  <a:srgbClr val="FFD70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TIPOS DE COROS Y VOCES</a:t>
            </a:r>
            <a:endParaRPr lang="en-US" sz="3000" dirty="0"/>
          </a:p>
        </p:txBody>
      </p:sp>
      <p:sp>
        <p:nvSpPr>
          <p:cNvPr id="4" name="Text 2"/>
          <p:cNvSpPr/>
          <p:nvPr/>
        </p:nvSpPr>
        <p:spPr>
          <a:xfrm>
            <a:off x="365760" y="1078992"/>
            <a:ext cx="84124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8B1A4A"/>
                </a:solidFill>
              </a:rPr>
              <a:t>CUARTETO CLÁSICO DE VOCES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320040" y="1463040"/>
            <a:ext cx="1965960" cy="2148840"/>
          </a:xfrm>
          <a:prstGeom prst="rect">
            <a:avLst/>
          </a:prstGeom>
          <a:solidFill>
            <a:srgbClr val="FFFFFF"/>
          </a:solidFill>
          <a:ln w="31750">
            <a:solidFill>
              <a:srgbClr val="F48FB1"/>
            </a:solidFill>
            <a:prstDash val="solid"/>
          </a:ln>
        </p:spPr>
        <p:txBody>
          <a:bodyPr/>
          <a:lstStyle/>
          <a:p>
            <a:endParaRPr lang="es-GT"/>
          </a:p>
        </p:txBody>
      </p:sp>
      <p:sp>
        <p:nvSpPr>
          <p:cNvPr id="6" name="Shape 4"/>
          <p:cNvSpPr/>
          <p:nvPr/>
        </p:nvSpPr>
        <p:spPr>
          <a:xfrm>
            <a:off x="320040" y="1463040"/>
            <a:ext cx="1965960" cy="457200"/>
          </a:xfrm>
          <a:prstGeom prst="rect">
            <a:avLst/>
          </a:prstGeom>
          <a:solidFill>
            <a:srgbClr val="F48FB1"/>
          </a:solidFill>
          <a:ln w="12700">
            <a:solidFill>
              <a:srgbClr val="F48FB1"/>
            </a:solidFill>
            <a:prstDash val="solid"/>
          </a:ln>
        </p:spPr>
        <p:txBody>
          <a:bodyPr/>
          <a:lstStyle/>
          <a:p>
            <a:endParaRPr lang="es-GT"/>
          </a:p>
        </p:txBody>
      </p:sp>
      <p:sp>
        <p:nvSpPr>
          <p:cNvPr id="7" name="Text 5"/>
          <p:cNvSpPr/>
          <p:nvPr/>
        </p:nvSpPr>
        <p:spPr>
          <a:xfrm>
            <a:off x="320040" y="1463040"/>
            <a:ext cx="19659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b="1" dirty="0">
                <a:solidFill>
                  <a:srgbClr val="1A0A2E"/>
                </a:solidFill>
              </a:rPr>
              <a:t>SOPRANO</a:t>
            </a:r>
            <a:endParaRPr lang="en-US" sz="950" dirty="0"/>
          </a:p>
        </p:txBody>
      </p:sp>
      <p:sp>
        <p:nvSpPr>
          <p:cNvPr id="8" name="Text 6"/>
          <p:cNvSpPr/>
          <p:nvPr/>
        </p:nvSpPr>
        <p:spPr>
          <a:xfrm>
            <a:off x="411480" y="2011680"/>
            <a:ext cx="1783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4A148C"/>
                </a:solidFill>
              </a:rPr>
              <a:t>Rango:</a:t>
            </a:r>
            <a:endParaRPr lang="en-US" sz="900" dirty="0"/>
          </a:p>
          <a:p>
            <a:pPr marL="0" indent="0" algn="ctr">
              <a:buNone/>
            </a:pPr>
            <a:r>
              <a:rPr lang="en-US" sz="900" b="1" dirty="0">
                <a:solidFill>
                  <a:srgbClr val="4A148C"/>
                </a:solidFill>
              </a:rPr>
              <a:t>Do4 – La5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411480" y="2542032"/>
            <a:ext cx="178308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1A0A2E"/>
                </a:solidFill>
              </a:rPr>
              <a:t>Voz femenina más aguda. Lleva la melodía principal.</a:t>
            </a:r>
            <a:endParaRPr lang="en-US" sz="900" dirty="0"/>
          </a:p>
        </p:txBody>
      </p:sp>
      <p:sp>
        <p:nvSpPr>
          <p:cNvPr id="10" name="Shape 8"/>
          <p:cNvSpPr/>
          <p:nvPr/>
        </p:nvSpPr>
        <p:spPr>
          <a:xfrm>
            <a:off x="2450592" y="1463040"/>
            <a:ext cx="1965960" cy="2148840"/>
          </a:xfrm>
          <a:prstGeom prst="rect">
            <a:avLst/>
          </a:prstGeom>
          <a:solidFill>
            <a:srgbClr val="FFFFFF"/>
          </a:solidFill>
          <a:ln w="31750">
            <a:solidFill>
              <a:srgbClr val="CE93D8"/>
            </a:solidFill>
            <a:prstDash val="solid"/>
          </a:ln>
        </p:spPr>
        <p:txBody>
          <a:bodyPr/>
          <a:lstStyle/>
          <a:p>
            <a:endParaRPr lang="es-GT"/>
          </a:p>
        </p:txBody>
      </p:sp>
      <p:sp>
        <p:nvSpPr>
          <p:cNvPr id="11" name="Shape 9"/>
          <p:cNvSpPr/>
          <p:nvPr/>
        </p:nvSpPr>
        <p:spPr>
          <a:xfrm>
            <a:off x="2450592" y="1463040"/>
            <a:ext cx="1965960" cy="457200"/>
          </a:xfrm>
          <a:prstGeom prst="rect">
            <a:avLst/>
          </a:prstGeom>
          <a:solidFill>
            <a:srgbClr val="CE93D8"/>
          </a:solidFill>
          <a:ln w="12700">
            <a:solidFill>
              <a:srgbClr val="CE93D8"/>
            </a:solidFill>
            <a:prstDash val="solid"/>
          </a:ln>
        </p:spPr>
        <p:txBody>
          <a:bodyPr/>
          <a:lstStyle/>
          <a:p>
            <a:endParaRPr lang="es-GT"/>
          </a:p>
        </p:txBody>
      </p:sp>
      <p:sp>
        <p:nvSpPr>
          <p:cNvPr id="12" name="Text 10"/>
          <p:cNvSpPr/>
          <p:nvPr/>
        </p:nvSpPr>
        <p:spPr>
          <a:xfrm>
            <a:off x="2450592" y="1463040"/>
            <a:ext cx="19659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b="1" dirty="0">
                <a:solidFill>
                  <a:srgbClr val="1A0A2E"/>
                </a:solidFill>
              </a:rPr>
              <a:t>ALTO / CONTRALTO</a:t>
            </a:r>
            <a:endParaRPr lang="en-US" sz="950" dirty="0"/>
          </a:p>
        </p:txBody>
      </p:sp>
      <p:sp>
        <p:nvSpPr>
          <p:cNvPr id="13" name="Text 11"/>
          <p:cNvSpPr/>
          <p:nvPr/>
        </p:nvSpPr>
        <p:spPr>
          <a:xfrm>
            <a:off x="2542032" y="2011680"/>
            <a:ext cx="1783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4A148C"/>
                </a:solidFill>
              </a:rPr>
              <a:t>Rango:</a:t>
            </a:r>
            <a:endParaRPr lang="en-US" sz="900" dirty="0"/>
          </a:p>
          <a:p>
            <a:pPr marL="0" indent="0" algn="ctr">
              <a:buNone/>
            </a:pPr>
            <a:r>
              <a:rPr lang="en-US" sz="900" b="1" dirty="0">
                <a:solidFill>
                  <a:srgbClr val="4A148C"/>
                </a:solidFill>
              </a:rPr>
              <a:t>Fa3 – Re5</a:t>
            </a:r>
            <a:endParaRPr lang="en-US" sz="900" dirty="0"/>
          </a:p>
        </p:txBody>
      </p:sp>
      <p:sp>
        <p:nvSpPr>
          <p:cNvPr id="14" name="Text 12"/>
          <p:cNvSpPr/>
          <p:nvPr/>
        </p:nvSpPr>
        <p:spPr>
          <a:xfrm>
            <a:off x="2542032" y="2542032"/>
            <a:ext cx="178308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1A0A2E"/>
                </a:solidFill>
              </a:rPr>
              <a:t>Voz femenina grave. Armoniza por debajo de la soprano.</a:t>
            </a:r>
            <a:endParaRPr lang="en-US" sz="900" dirty="0"/>
          </a:p>
        </p:txBody>
      </p:sp>
      <p:sp>
        <p:nvSpPr>
          <p:cNvPr id="15" name="Shape 13"/>
          <p:cNvSpPr/>
          <p:nvPr/>
        </p:nvSpPr>
        <p:spPr>
          <a:xfrm>
            <a:off x="4581144" y="1463040"/>
            <a:ext cx="1965960" cy="2148840"/>
          </a:xfrm>
          <a:prstGeom prst="rect">
            <a:avLst/>
          </a:prstGeom>
          <a:solidFill>
            <a:srgbClr val="FFFFFF"/>
          </a:solidFill>
          <a:ln w="31750">
            <a:solidFill>
              <a:srgbClr val="80DEEA"/>
            </a:solidFill>
            <a:prstDash val="solid"/>
          </a:ln>
        </p:spPr>
        <p:txBody>
          <a:bodyPr/>
          <a:lstStyle/>
          <a:p>
            <a:endParaRPr lang="es-GT"/>
          </a:p>
        </p:txBody>
      </p:sp>
      <p:sp>
        <p:nvSpPr>
          <p:cNvPr id="16" name="Shape 14"/>
          <p:cNvSpPr/>
          <p:nvPr/>
        </p:nvSpPr>
        <p:spPr>
          <a:xfrm>
            <a:off x="4581144" y="1463040"/>
            <a:ext cx="1965960" cy="457200"/>
          </a:xfrm>
          <a:prstGeom prst="rect">
            <a:avLst/>
          </a:prstGeom>
          <a:solidFill>
            <a:srgbClr val="80DEEA"/>
          </a:solidFill>
          <a:ln w="12700">
            <a:solidFill>
              <a:srgbClr val="80DEEA"/>
            </a:solidFill>
            <a:prstDash val="solid"/>
          </a:ln>
        </p:spPr>
        <p:txBody>
          <a:bodyPr/>
          <a:lstStyle/>
          <a:p>
            <a:endParaRPr lang="es-GT"/>
          </a:p>
        </p:txBody>
      </p:sp>
      <p:sp>
        <p:nvSpPr>
          <p:cNvPr id="17" name="Text 15"/>
          <p:cNvSpPr/>
          <p:nvPr/>
        </p:nvSpPr>
        <p:spPr>
          <a:xfrm>
            <a:off x="4581144" y="1463040"/>
            <a:ext cx="19659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b="1" dirty="0">
                <a:solidFill>
                  <a:srgbClr val="1A0A2E"/>
                </a:solidFill>
              </a:rPr>
              <a:t>TENOR</a:t>
            </a:r>
            <a:endParaRPr lang="en-US" sz="950" dirty="0"/>
          </a:p>
        </p:txBody>
      </p:sp>
      <p:sp>
        <p:nvSpPr>
          <p:cNvPr id="18" name="Text 16"/>
          <p:cNvSpPr/>
          <p:nvPr/>
        </p:nvSpPr>
        <p:spPr>
          <a:xfrm>
            <a:off x="4672584" y="2011680"/>
            <a:ext cx="1783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4A148C"/>
                </a:solidFill>
              </a:rPr>
              <a:t>Rango:</a:t>
            </a:r>
            <a:endParaRPr lang="en-US" sz="900" dirty="0"/>
          </a:p>
          <a:p>
            <a:pPr marL="0" indent="0" algn="ctr">
              <a:buNone/>
            </a:pPr>
            <a:r>
              <a:rPr lang="en-US" sz="900" b="1" dirty="0">
                <a:solidFill>
                  <a:srgbClr val="4A148C"/>
                </a:solidFill>
              </a:rPr>
              <a:t>Do3 – La4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4672584" y="2542032"/>
            <a:ext cx="178308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1A0A2E"/>
                </a:solidFill>
              </a:rPr>
              <a:t>Voz masculina aguda. Suele llevar la melodía en coros mixtos.</a:t>
            </a:r>
            <a:endParaRPr lang="en-US" sz="900" dirty="0"/>
          </a:p>
        </p:txBody>
      </p:sp>
      <p:sp>
        <p:nvSpPr>
          <p:cNvPr id="20" name="Shape 18"/>
          <p:cNvSpPr/>
          <p:nvPr/>
        </p:nvSpPr>
        <p:spPr>
          <a:xfrm>
            <a:off x="6711696" y="1463040"/>
            <a:ext cx="1965960" cy="2148840"/>
          </a:xfrm>
          <a:prstGeom prst="rect">
            <a:avLst/>
          </a:prstGeom>
          <a:solidFill>
            <a:srgbClr val="FFFFFF"/>
          </a:solidFill>
          <a:ln w="31750">
            <a:solidFill>
              <a:srgbClr val="A5D6A7"/>
            </a:solidFill>
            <a:prstDash val="solid"/>
          </a:ln>
        </p:spPr>
        <p:txBody>
          <a:bodyPr/>
          <a:lstStyle/>
          <a:p>
            <a:endParaRPr lang="es-GT"/>
          </a:p>
        </p:txBody>
      </p:sp>
      <p:sp>
        <p:nvSpPr>
          <p:cNvPr id="21" name="Shape 19"/>
          <p:cNvSpPr/>
          <p:nvPr/>
        </p:nvSpPr>
        <p:spPr>
          <a:xfrm>
            <a:off x="6711696" y="1463040"/>
            <a:ext cx="1965960" cy="457200"/>
          </a:xfrm>
          <a:prstGeom prst="rect">
            <a:avLst/>
          </a:prstGeom>
          <a:solidFill>
            <a:srgbClr val="A5D6A7"/>
          </a:solidFill>
          <a:ln w="12700">
            <a:solidFill>
              <a:srgbClr val="A5D6A7"/>
            </a:solidFill>
            <a:prstDash val="solid"/>
          </a:ln>
        </p:spPr>
        <p:txBody>
          <a:bodyPr/>
          <a:lstStyle/>
          <a:p>
            <a:endParaRPr lang="es-GT"/>
          </a:p>
        </p:txBody>
      </p:sp>
      <p:sp>
        <p:nvSpPr>
          <p:cNvPr id="22" name="Text 20"/>
          <p:cNvSpPr/>
          <p:nvPr/>
        </p:nvSpPr>
        <p:spPr>
          <a:xfrm>
            <a:off x="6711696" y="1463040"/>
            <a:ext cx="19659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b="1" dirty="0">
                <a:solidFill>
                  <a:srgbClr val="1A0A2E"/>
                </a:solidFill>
              </a:rPr>
              <a:t>BAJO</a:t>
            </a:r>
            <a:endParaRPr lang="en-US" sz="950" dirty="0"/>
          </a:p>
        </p:txBody>
      </p:sp>
      <p:sp>
        <p:nvSpPr>
          <p:cNvPr id="23" name="Text 21"/>
          <p:cNvSpPr/>
          <p:nvPr/>
        </p:nvSpPr>
        <p:spPr>
          <a:xfrm>
            <a:off x="6803136" y="2011680"/>
            <a:ext cx="1783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4A148C"/>
                </a:solidFill>
              </a:rPr>
              <a:t>Rango:</a:t>
            </a:r>
            <a:endParaRPr lang="en-US" sz="900" dirty="0"/>
          </a:p>
          <a:p>
            <a:pPr marL="0" indent="0" algn="ctr">
              <a:buNone/>
            </a:pPr>
            <a:r>
              <a:rPr lang="en-US" sz="900" b="1" dirty="0">
                <a:solidFill>
                  <a:srgbClr val="4A148C"/>
                </a:solidFill>
              </a:rPr>
              <a:t>Mi2 – Do4</a:t>
            </a:r>
            <a:endParaRPr lang="en-US" sz="900" dirty="0"/>
          </a:p>
        </p:txBody>
      </p:sp>
      <p:sp>
        <p:nvSpPr>
          <p:cNvPr id="24" name="Text 22"/>
          <p:cNvSpPr/>
          <p:nvPr/>
        </p:nvSpPr>
        <p:spPr>
          <a:xfrm>
            <a:off x="6803136" y="2542032"/>
            <a:ext cx="178308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1A0A2E"/>
                </a:solidFill>
              </a:rPr>
              <a:t>Voz masculina más grave. Proporciona el fundamento armónico.</a:t>
            </a:r>
            <a:endParaRPr lang="en-US" sz="900" dirty="0"/>
          </a:p>
        </p:txBody>
      </p:sp>
      <p:sp>
        <p:nvSpPr>
          <p:cNvPr id="25" name="Shape 23"/>
          <p:cNvSpPr/>
          <p:nvPr/>
        </p:nvSpPr>
        <p:spPr>
          <a:xfrm>
            <a:off x="320040" y="3749040"/>
            <a:ext cx="8503920" cy="274320"/>
          </a:xfrm>
          <a:prstGeom prst="rect">
            <a:avLst/>
          </a:prstGeom>
          <a:solidFill>
            <a:srgbClr val="8B1A4A"/>
          </a:solidFill>
          <a:ln w="12700">
            <a:solidFill>
              <a:srgbClr val="8B1A4A"/>
            </a:solidFill>
            <a:prstDash val="solid"/>
          </a:ln>
        </p:spPr>
        <p:txBody>
          <a:bodyPr/>
          <a:lstStyle/>
          <a:p>
            <a:endParaRPr lang="es-GT"/>
          </a:p>
        </p:txBody>
      </p:sp>
      <p:sp>
        <p:nvSpPr>
          <p:cNvPr id="26" name="Text 24"/>
          <p:cNvSpPr/>
          <p:nvPr/>
        </p:nvSpPr>
        <p:spPr>
          <a:xfrm>
            <a:off x="320040" y="3749040"/>
            <a:ext cx="8503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TIPOS DE AGRUPACIONES CORALES</a:t>
            </a:r>
            <a:endParaRPr lang="en-US" sz="1100" dirty="0"/>
          </a:p>
        </p:txBody>
      </p:sp>
      <p:sp>
        <p:nvSpPr>
          <p:cNvPr id="27" name="Shape 25"/>
          <p:cNvSpPr/>
          <p:nvPr/>
        </p:nvSpPr>
        <p:spPr>
          <a:xfrm>
            <a:off x="320040" y="4096512"/>
            <a:ext cx="1572768" cy="530352"/>
          </a:xfrm>
          <a:prstGeom prst="rect">
            <a:avLst/>
          </a:prstGeom>
          <a:solidFill>
            <a:srgbClr val="1A0A2E"/>
          </a:solidFill>
          <a:ln w="12700">
            <a:solidFill>
              <a:srgbClr val="FFD700"/>
            </a:solidFill>
            <a:prstDash val="solid"/>
          </a:ln>
        </p:spPr>
        <p:txBody>
          <a:bodyPr/>
          <a:lstStyle/>
          <a:p>
            <a:endParaRPr lang="es-GT"/>
          </a:p>
        </p:txBody>
      </p:sp>
      <p:sp>
        <p:nvSpPr>
          <p:cNvPr id="28" name="Text 26"/>
          <p:cNvSpPr/>
          <p:nvPr/>
        </p:nvSpPr>
        <p:spPr>
          <a:xfrm>
            <a:off x="320040" y="4096512"/>
            <a:ext cx="1572768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FFFFFF"/>
                </a:solidFill>
              </a:rPr>
              <a:t>🎵 Coro Mixto</a:t>
            </a:r>
            <a:endParaRPr lang="en-US" sz="850" dirty="0"/>
          </a:p>
          <a:p>
            <a:pPr marL="0" indent="0" algn="ctr">
              <a:buNone/>
            </a:pPr>
            <a:r>
              <a:rPr lang="en-US" sz="850" dirty="0">
                <a:solidFill>
                  <a:srgbClr val="FFFFFF"/>
                </a:solidFill>
              </a:rPr>
              <a:t>(SATB)</a:t>
            </a:r>
            <a:endParaRPr lang="en-US" sz="850" dirty="0"/>
          </a:p>
        </p:txBody>
      </p:sp>
      <p:sp>
        <p:nvSpPr>
          <p:cNvPr id="29" name="Shape 27"/>
          <p:cNvSpPr/>
          <p:nvPr/>
        </p:nvSpPr>
        <p:spPr>
          <a:xfrm>
            <a:off x="2039112" y="4096512"/>
            <a:ext cx="1572768" cy="530352"/>
          </a:xfrm>
          <a:prstGeom prst="rect">
            <a:avLst/>
          </a:prstGeom>
          <a:solidFill>
            <a:srgbClr val="3E1F6D"/>
          </a:solidFill>
          <a:ln w="12700">
            <a:solidFill>
              <a:srgbClr val="FFD700"/>
            </a:solidFill>
            <a:prstDash val="solid"/>
          </a:ln>
        </p:spPr>
        <p:txBody>
          <a:bodyPr/>
          <a:lstStyle/>
          <a:p>
            <a:endParaRPr lang="es-GT"/>
          </a:p>
        </p:txBody>
      </p:sp>
      <p:sp>
        <p:nvSpPr>
          <p:cNvPr id="30" name="Text 28"/>
          <p:cNvSpPr/>
          <p:nvPr/>
        </p:nvSpPr>
        <p:spPr>
          <a:xfrm>
            <a:off x="2039112" y="4096512"/>
            <a:ext cx="1572768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FFFFFF"/>
                </a:solidFill>
              </a:rPr>
              <a:t>👩 Coro</a:t>
            </a:r>
            <a:endParaRPr lang="en-US" sz="850" dirty="0"/>
          </a:p>
          <a:p>
            <a:pPr marL="0" indent="0" algn="ctr">
              <a:buNone/>
            </a:pPr>
            <a:r>
              <a:rPr lang="en-US" sz="850" dirty="0">
                <a:solidFill>
                  <a:srgbClr val="FFFFFF"/>
                </a:solidFill>
              </a:rPr>
              <a:t>Femenino</a:t>
            </a:r>
            <a:endParaRPr lang="en-US" sz="850" dirty="0"/>
          </a:p>
        </p:txBody>
      </p:sp>
      <p:sp>
        <p:nvSpPr>
          <p:cNvPr id="31" name="Shape 29"/>
          <p:cNvSpPr/>
          <p:nvPr/>
        </p:nvSpPr>
        <p:spPr>
          <a:xfrm>
            <a:off x="3758184" y="4096512"/>
            <a:ext cx="1572768" cy="530352"/>
          </a:xfrm>
          <a:prstGeom prst="rect">
            <a:avLst/>
          </a:prstGeom>
          <a:solidFill>
            <a:srgbClr val="1A0A2E"/>
          </a:solidFill>
          <a:ln w="12700">
            <a:solidFill>
              <a:srgbClr val="FFD700"/>
            </a:solidFill>
            <a:prstDash val="solid"/>
          </a:ln>
        </p:spPr>
        <p:txBody>
          <a:bodyPr/>
          <a:lstStyle/>
          <a:p>
            <a:endParaRPr lang="es-GT"/>
          </a:p>
        </p:txBody>
      </p:sp>
      <p:sp>
        <p:nvSpPr>
          <p:cNvPr id="32" name="Text 30"/>
          <p:cNvSpPr/>
          <p:nvPr/>
        </p:nvSpPr>
        <p:spPr>
          <a:xfrm>
            <a:off x="3758184" y="4096512"/>
            <a:ext cx="1572768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FFFFFF"/>
                </a:solidFill>
              </a:rPr>
              <a:t>👨 Coro</a:t>
            </a:r>
            <a:endParaRPr lang="en-US" sz="850" dirty="0"/>
          </a:p>
          <a:p>
            <a:pPr marL="0" indent="0" algn="ctr">
              <a:buNone/>
            </a:pPr>
            <a:r>
              <a:rPr lang="en-US" sz="850" dirty="0">
                <a:solidFill>
                  <a:srgbClr val="FFFFFF"/>
                </a:solidFill>
              </a:rPr>
              <a:t>Masculino</a:t>
            </a:r>
            <a:endParaRPr lang="en-US" sz="850" dirty="0"/>
          </a:p>
        </p:txBody>
      </p:sp>
      <p:sp>
        <p:nvSpPr>
          <p:cNvPr id="33" name="Shape 31"/>
          <p:cNvSpPr/>
          <p:nvPr/>
        </p:nvSpPr>
        <p:spPr>
          <a:xfrm>
            <a:off x="5477256" y="4096512"/>
            <a:ext cx="1572768" cy="530352"/>
          </a:xfrm>
          <a:prstGeom prst="rect">
            <a:avLst/>
          </a:prstGeom>
          <a:solidFill>
            <a:srgbClr val="3E1F6D"/>
          </a:solidFill>
          <a:ln w="12700">
            <a:solidFill>
              <a:srgbClr val="FFD700"/>
            </a:solidFill>
            <a:prstDash val="solid"/>
          </a:ln>
        </p:spPr>
        <p:txBody>
          <a:bodyPr/>
          <a:lstStyle/>
          <a:p>
            <a:endParaRPr lang="es-GT"/>
          </a:p>
        </p:txBody>
      </p:sp>
      <p:sp>
        <p:nvSpPr>
          <p:cNvPr id="34" name="Text 32"/>
          <p:cNvSpPr/>
          <p:nvPr/>
        </p:nvSpPr>
        <p:spPr>
          <a:xfrm>
            <a:off x="5477256" y="4096512"/>
            <a:ext cx="1572768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FFFFFF"/>
                </a:solidFill>
              </a:rPr>
              <a:t>👦 Coro</a:t>
            </a:r>
            <a:endParaRPr lang="en-US" sz="850" dirty="0"/>
          </a:p>
          <a:p>
            <a:pPr marL="0" indent="0" algn="ctr">
              <a:buNone/>
            </a:pPr>
            <a:r>
              <a:rPr lang="en-US" sz="850" dirty="0">
                <a:solidFill>
                  <a:srgbClr val="FFFFFF"/>
                </a:solidFill>
              </a:rPr>
              <a:t>Infantil</a:t>
            </a:r>
            <a:endParaRPr lang="en-US" sz="850" dirty="0"/>
          </a:p>
        </p:txBody>
      </p:sp>
      <p:sp>
        <p:nvSpPr>
          <p:cNvPr id="35" name="Shape 33"/>
          <p:cNvSpPr/>
          <p:nvPr/>
        </p:nvSpPr>
        <p:spPr>
          <a:xfrm>
            <a:off x="7196328" y="4096512"/>
            <a:ext cx="1572768" cy="530352"/>
          </a:xfrm>
          <a:prstGeom prst="rect">
            <a:avLst/>
          </a:prstGeom>
          <a:solidFill>
            <a:srgbClr val="1A0A2E"/>
          </a:solidFill>
          <a:ln w="12700">
            <a:solidFill>
              <a:srgbClr val="FFD700"/>
            </a:solidFill>
            <a:prstDash val="solid"/>
          </a:ln>
        </p:spPr>
        <p:txBody>
          <a:bodyPr/>
          <a:lstStyle/>
          <a:p>
            <a:endParaRPr lang="es-GT"/>
          </a:p>
        </p:txBody>
      </p:sp>
      <p:sp>
        <p:nvSpPr>
          <p:cNvPr id="36" name="Text 34"/>
          <p:cNvSpPr/>
          <p:nvPr/>
        </p:nvSpPr>
        <p:spPr>
          <a:xfrm>
            <a:off x="7196328" y="4096512"/>
            <a:ext cx="1572768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FFFFFF"/>
                </a:solidFill>
              </a:rPr>
              <a:t>🎭 Coro de</a:t>
            </a:r>
            <a:endParaRPr lang="en-US" sz="850" dirty="0"/>
          </a:p>
          <a:p>
            <a:pPr marL="0" indent="0" algn="ctr">
              <a:buNone/>
            </a:pPr>
            <a:r>
              <a:rPr lang="en-US" sz="850" dirty="0">
                <a:solidFill>
                  <a:srgbClr val="FFFFFF"/>
                </a:solidFill>
              </a:rPr>
              <a:t>Cámara</a:t>
            </a:r>
            <a:endParaRPr lang="en-US" sz="850" dirty="0"/>
          </a:p>
        </p:txBody>
      </p:sp>
      <p:sp>
        <p:nvSpPr>
          <p:cNvPr id="37" name="Shape 35"/>
          <p:cNvSpPr/>
          <p:nvPr/>
        </p:nvSpPr>
        <p:spPr>
          <a:xfrm>
            <a:off x="0" y="4736592"/>
            <a:ext cx="9144000" cy="406908"/>
          </a:xfrm>
          <a:prstGeom prst="rect">
            <a:avLst/>
          </a:prstGeom>
          <a:solidFill>
            <a:srgbClr val="1A0A2E"/>
          </a:solidFill>
          <a:ln w="12700">
            <a:solidFill>
              <a:srgbClr val="1A0A2E"/>
            </a:solidFill>
            <a:prstDash val="solid"/>
          </a:ln>
        </p:spPr>
        <p:txBody>
          <a:bodyPr/>
          <a:lstStyle/>
          <a:p>
            <a:endParaRPr lang="es-GT"/>
          </a:p>
        </p:txBody>
      </p:sp>
      <p:sp>
        <p:nvSpPr>
          <p:cNvPr id="38" name="Text 36"/>
          <p:cNvSpPr/>
          <p:nvPr/>
        </p:nvSpPr>
        <p:spPr>
          <a:xfrm>
            <a:off x="0" y="4736592"/>
            <a:ext cx="9144000" cy="4069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F48FB1"/>
                </a:solidFill>
              </a:rPr>
              <a:t>♪  CANTO CORAL — Expresión Artística  ♪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A0A2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8B1A4A"/>
          </a:solidFill>
          <a:ln w="12700">
            <a:solidFill>
              <a:srgbClr val="8B1A4A"/>
            </a:solidFill>
            <a:prstDash val="solid"/>
          </a:ln>
        </p:spPr>
        <p:txBody>
          <a:bodyPr/>
          <a:lstStyle/>
          <a:p>
            <a:endParaRPr lang="es-GT"/>
          </a:p>
        </p:txBody>
      </p:sp>
      <p:sp>
        <p:nvSpPr>
          <p:cNvPr id="3" name="Text 1"/>
          <p:cNvSpPr/>
          <p:nvPr/>
        </p:nvSpPr>
        <p:spPr>
          <a:xfrm>
            <a:off x="457200" y="0"/>
            <a:ext cx="822960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EJEMPLOS FAMOSOS DEL CANTO CORAL</a:t>
            </a:r>
            <a:endParaRPr lang="en-US" sz="2800" dirty="0"/>
          </a:p>
        </p:txBody>
      </p:sp>
      <p:sp>
        <p:nvSpPr>
          <p:cNvPr id="6" name="Shape 3"/>
          <p:cNvSpPr/>
          <p:nvPr/>
        </p:nvSpPr>
        <p:spPr>
          <a:xfrm>
            <a:off x="320040" y="1115568"/>
            <a:ext cx="4526280" cy="594360"/>
          </a:xfrm>
          <a:prstGeom prst="rect">
            <a:avLst/>
          </a:prstGeom>
          <a:solidFill>
            <a:srgbClr val="2D1458"/>
          </a:solidFill>
          <a:ln w="12700">
            <a:solidFill>
              <a:srgbClr val="FFD700"/>
            </a:solidFill>
            <a:prstDash val="solid"/>
          </a:ln>
        </p:spPr>
        <p:txBody>
          <a:bodyPr/>
          <a:lstStyle/>
          <a:p>
            <a:endParaRPr lang="es-GT"/>
          </a:p>
        </p:txBody>
      </p:sp>
      <p:sp>
        <p:nvSpPr>
          <p:cNvPr id="7" name="Shape 4"/>
          <p:cNvSpPr/>
          <p:nvPr/>
        </p:nvSpPr>
        <p:spPr>
          <a:xfrm>
            <a:off x="320040" y="1179576"/>
            <a:ext cx="457200" cy="457200"/>
          </a:xfrm>
          <a:prstGeom prst="ellipse">
            <a:avLst/>
          </a:prstGeom>
          <a:solidFill>
            <a:srgbClr val="FFD700"/>
          </a:solidFill>
          <a:ln w="12700">
            <a:solidFill>
              <a:srgbClr val="FFD700"/>
            </a:solidFill>
            <a:prstDash val="solid"/>
          </a:ln>
        </p:spPr>
        <p:txBody>
          <a:bodyPr/>
          <a:lstStyle/>
          <a:p>
            <a:endParaRPr lang="es-GT"/>
          </a:p>
        </p:txBody>
      </p:sp>
      <p:sp>
        <p:nvSpPr>
          <p:cNvPr id="8" name="Text 5"/>
          <p:cNvSpPr/>
          <p:nvPr/>
        </p:nvSpPr>
        <p:spPr>
          <a:xfrm>
            <a:off x="320040" y="1179576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1A0A2E"/>
                </a:solidFill>
              </a:rPr>
              <a:t>1</a:t>
            </a:r>
            <a:endParaRPr lang="en-US" sz="1200" dirty="0"/>
          </a:p>
        </p:txBody>
      </p:sp>
      <p:sp>
        <p:nvSpPr>
          <p:cNvPr id="9" name="Text 6"/>
          <p:cNvSpPr/>
          <p:nvPr/>
        </p:nvSpPr>
        <p:spPr>
          <a:xfrm>
            <a:off x="868680" y="1161288"/>
            <a:ext cx="39319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D700"/>
                </a:solidFill>
              </a:rPr>
              <a:t>Coro del Niño Vienés</a:t>
            </a:r>
            <a:endParaRPr lang="en-US" sz="1100" dirty="0"/>
          </a:p>
        </p:txBody>
      </p:sp>
      <p:sp>
        <p:nvSpPr>
          <p:cNvPr id="10" name="Text 7"/>
          <p:cNvSpPr/>
          <p:nvPr/>
        </p:nvSpPr>
        <p:spPr>
          <a:xfrm>
            <a:off x="868680" y="1417320"/>
            <a:ext cx="39319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F48FB1"/>
                </a:solidFill>
              </a:rPr>
              <a:t>Ave Verum – W. A. Mozart  ·  Coro infantil clásico</a:t>
            </a:r>
            <a:endParaRPr lang="en-US" sz="900" dirty="0"/>
          </a:p>
        </p:txBody>
      </p:sp>
      <p:sp>
        <p:nvSpPr>
          <p:cNvPr id="11" name="Shape 8"/>
          <p:cNvSpPr/>
          <p:nvPr/>
        </p:nvSpPr>
        <p:spPr>
          <a:xfrm>
            <a:off x="320040" y="1819656"/>
            <a:ext cx="4526280" cy="594360"/>
          </a:xfrm>
          <a:prstGeom prst="rect">
            <a:avLst/>
          </a:prstGeom>
          <a:solidFill>
            <a:srgbClr val="3E1F6D"/>
          </a:solidFill>
          <a:ln w="12700">
            <a:solidFill>
              <a:srgbClr val="FFD700"/>
            </a:solidFill>
            <a:prstDash val="solid"/>
          </a:ln>
        </p:spPr>
        <p:txBody>
          <a:bodyPr/>
          <a:lstStyle/>
          <a:p>
            <a:endParaRPr lang="es-GT"/>
          </a:p>
        </p:txBody>
      </p:sp>
      <p:sp>
        <p:nvSpPr>
          <p:cNvPr id="12" name="Shape 9"/>
          <p:cNvSpPr/>
          <p:nvPr/>
        </p:nvSpPr>
        <p:spPr>
          <a:xfrm>
            <a:off x="320040" y="1883664"/>
            <a:ext cx="457200" cy="457200"/>
          </a:xfrm>
          <a:prstGeom prst="ellipse">
            <a:avLst/>
          </a:prstGeom>
          <a:solidFill>
            <a:srgbClr val="FFD700"/>
          </a:solidFill>
          <a:ln w="12700">
            <a:solidFill>
              <a:srgbClr val="FFD700"/>
            </a:solidFill>
            <a:prstDash val="solid"/>
          </a:ln>
        </p:spPr>
        <p:txBody>
          <a:bodyPr/>
          <a:lstStyle/>
          <a:p>
            <a:endParaRPr lang="es-GT"/>
          </a:p>
        </p:txBody>
      </p:sp>
      <p:sp>
        <p:nvSpPr>
          <p:cNvPr id="13" name="Text 10"/>
          <p:cNvSpPr/>
          <p:nvPr/>
        </p:nvSpPr>
        <p:spPr>
          <a:xfrm>
            <a:off x="320040" y="1883664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1A0A2E"/>
                </a:solidFill>
              </a:rPr>
              <a:t>2</a:t>
            </a:r>
            <a:endParaRPr lang="en-US" sz="1200" dirty="0"/>
          </a:p>
        </p:txBody>
      </p:sp>
      <p:sp>
        <p:nvSpPr>
          <p:cNvPr id="14" name="Text 11"/>
          <p:cNvSpPr/>
          <p:nvPr/>
        </p:nvSpPr>
        <p:spPr>
          <a:xfrm>
            <a:off x="868680" y="1865376"/>
            <a:ext cx="39319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D700"/>
                </a:solidFill>
              </a:rPr>
              <a:t>Coro de la Ópera del Met</a:t>
            </a:r>
            <a:endParaRPr lang="en-US" sz="1100" dirty="0"/>
          </a:p>
        </p:txBody>
      </p:sp>
      <p:sp>
        <p:nvSpPr>
          <p:cNvPr id="15" name="Text 12"/>
          <p:cNvSpPr/>
          <p:nvPr/>
        </p:nvSpPr>
        <p:spPr>
          <a:xfrm>
            <a:off x="868680" y="2121408"/>
            <a:ext cx="39319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F48FB1"/>
                </a:solidFill>
              </a:rPr>
              <a:t>Va, pensiero – G. Verdi  ·  Gran coro operístico</a:t>
            </a:r>
            <a:endParaRPr lang="en-US" sz="900" dirty="0"/>
          </a:p>
        </p:txBody>
      </p:sp>
      <p:sp>
        <p:nvSpPr>
          <p:cNvPr id="16" name="Shape 13"/>
          <p:cNvSpPr/>
          <p:nvPr/>
        </p:nvSpPr>
        <p:spPr>
          <a:xfrm>
            <a:off x="320040" y="2523744"/>
            <a:ext cx="4526280" cy="594360"/>
          </a:xfrm>
          <a:prstGeom prst="rect">
            <a:avLst/>
          </a:prstGeom>
          <a:solidFill>
            <a:srgbClr val="2D1458"/>
          </a:solidFill>
          <a:ln w="12700">
            <a:solidFill>
              <a:srgbClr val="FFD700"/>
            </a:solidFill>
            <a:prstDash val="solid"/>
          </a:ln>
        </p:spPr>
        <p:txBody>
          <a:bodyPr/>
          <a:lstStyle/>
          <a:p>
            <a:endParaRPr lang="es-GT"/>
          </a:p>
        </p:txBody>
      </p:sp>
      <p:sp>
        <p:nvSpPr>
          <p:cNvPr id="17" name="Shape 14"/>
          <p:cNvSpPr/>
          <p:nvPr/>
        </p:nvSpPr>
        <p:spPr>
          <a:xfrm>
            <a:off x="320040" y="2587752"/>
            <a:ext cx="457200" cy="457200"/>
          </a:xfrm>
          <a:prstGeom prst="ellipse">
            <a:avLst/>
          </a:prstGeom>
          <a:solidFill>
            <a:srgbClr val="FFD700"/>
          </a:solidFill>
          <a:ln w="12700">
            <a:solidFill>
              <a:srgbClr val="FFD700"/>
            </a:solidFill>
            <a:prstDash val="solid"/>
          </a:ln>
        </p:spPr>
        <p:txBody>
          <a:bodyPr/>
          <a:lstStyle/>
          <a:p>
            <a:endParaRPr lang="es-GT"/>
          </a:p>
        </p:txBody>
      </p:sp>
      <p:sp>
        <p:nvSpPr>
          <p:cNvPr id="18" name="Text 15"/>
          <p:cNvSpPr/>
          <p:nvPr/>
        </p:nvSpPr>
        <p:spPr>
          <a:xfrm>
            <a:off x="320040" y="2587752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1A0A2E"/>
                </a:solidFill>
              </a:rPr>
              <a:t>3</a:t>
            </a:r>
            <a:endParaRPr lang="en-US" sz="1200" dirty="0"/>
          </a:p>
        </p:txBody>
      </p:sp>
      <p:sp>
        <p:nvSpPr>
          <p:cNvPr id="19" name="Text 16"/>
          <p:cNvSpPr/>
          <p:nvPr/>
        </p:nvSpPr>
        <p:spPr>
          <a:xfrm>
            <a:off x="868680" y="2569464"/>
            <a:ext cx="39319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D700"/>
                </a:solidFill>
              </a:rPr>
              <a:t>Orfeon Donostiarra</a:t>
            </a:r>
            <a:endParaRPr lang="en-US" sz="1100" dirty="0"/>
          </a:p>
        </p:txBody>
      </p:sp>
      <p:sp>
        <p:nvSpPr>
          <p:cNvPr id="20" name="Text 17"/>
          <p:cNvSpPr/>
          <p:nvPr/>
        </p:nvSpPr>
        <p:spPr>
          <a:xfrm>
            <a:off x="868680" y="2825496"/>
            <a:ext cx="39319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F48FB1"/>
                </a:solidFill>
              </a:rPr>
              <a:t>Agur Jaunak (folclore vasco)  ·  Orfeón nacional</a:t>
            </a:r>
            <a:endParaRPr lang="en-US" sz="900" dirty="0"/>
          </a:p>
        </p:txBody>
      </p:sp>
      <p:sp>
        <p:nvSpPr>
          <p:cNvPr id="21" name="Shape 18"/>
          <p:cNvSpPr/>
          <p:nvPr/>
        </p:nvSpPr>
        <p:spPr>
          <a:xfrm>
            <a:off x="320040" y="3227832"/>
            <a:ext cx="4526280" cy="594360"/>
          </a:xfrm>
          <a:prstGeom prst="rect">
            <a:avLst/>
          </a:prstGeom>
          <a:solidFill>
            <a:srgbClr val="3E1F6D"/>
          </a:solidFill>
          <a:ln w="12700">
            <a:solidFill>
              <a:srgbClr val="FFD700"/>
            </a:solidFill>
            <a:prstDash val="solid"/>
          </a:ln>
        </p:spPr>
        <p:txBody>
          <a:bodyPr/>
          <a:lstStyle/>
          <a:p>
            <a:endParaRPr lang="es-GT"/>
          </a:p>
        </p:txBody>
      </p:sp>
      <p:sp>
        <p:nvSpPr>
          <p:cNvPr id="22" name="Shape 19"/>
          <p:cNvSpPr/>
          <p:nvPr/>
        </p:nvSpPr>
        <p:spPr>
          <a:xfrm>
            <a:off x="320040" y="3291840"/>
            <a:ext cx="457200" cy="457200"/>
          </a:xfrm>
          <a:prstGeom prst="ellipse">
            <a:avLst/>
          </a:prstGeom>
          <a:solidFill>
            <a:srgbClr val="FFD700"/>
          </a:solidFill>
          <a:ln w="12700">
            <a:solidFill>
              <a:srgbClr val="FFD700"/>
            </a:solidFill>
            <a:prstDash val="solid"/>
          </a:ln>
        </p:spPr>
        <p:txBody>
          <a:bodyPr/>
          <a:lstStyle/>
          <a:p>
            <a:endParaRPr lang="es-GT"/>
          </a:p>
        </p:txBody>
      </p:sp>
      <p:sp>
        <p:nvSpPr>
          <p:cNvPr id="23" name="Text 20"/>
          <p:cNvSpPr/>
          <p:nvPr/>
        </p:nvSpPr>
        <p:spPr>
          <a:xfrm>
            <a:off x="320040" y="329184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1A0A2E"/>
                </a:solidFill>
              </a:rPr>
              <a:t>4</a:t>
            </a:r>
            <a:endParaRPr lang="en-US" sz="1200" dirty="0"/>
          </a:p>
        </p:txBody>
      </p:sp>
      <p:sp>
        <p:nvSpPr>
          <p:cNvPr id="24" name="Text 21"/>
          <p:cNvSpPr/>
          <p:nvPr/>
        </p:nvSpPr>
        <p:spPr>
          <a:xfrm>
            <a:off x="868680" y="3273552"/>
            <a:ext cx="39319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D700"/>
                </a:solidFill>
              </a:rPr>
              <a:t>The King's Singers</a:t>
            </a:r>
            <a:endParaRPr lang="en-US" sz="1100" dirty="0"/>
          </a:p>
        </p:txBody>
      </p:sp>
      <p:sp>
        <p:nvSpPr>
          <p:cNvPr id="25" name="Text 22"/>
          <p:cNvSpPr/>
          <p:nvPr/>
        </p:nvSpPr>
        <p:spPr>
          <a:xfrm>
            <a:off x="868680" y="3529584"/>
            <a:ext cx="39319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F48FB1"/>
                </a:solidFill>
              </a:rPr>
              <a:t>A cappella contemporáneo  ·  Sexteto vocal de élite</a:t>
            </a:r>
            <a:endParaRPr lang="en-US" sz="900" dirty="0"/>
          </a:p>
        </p:txBody>
      </p:sp>
      <p:sp>
        <p:nvSpPr>
          <p:cNvPr id="26" name="Shape 23"/>
          <p:cNvSpPr/>
          <p:nvPr/>
        </p:nvSpPr>
        <p:spPr>
          <a:xfrm>
            <a:off x="320040" y="3931920"/>
            <a:ext cx="4526280" cy="594360"/>
          </a:xfrm>
          <a:prstGeom prst="rect">
            <a:avLst/>
          </a:prstGeom>
          <a:solidFill>
            <a:srgbClr val="2D1458"/>
          </a:solidFill>
          <a:ln w="12700">
            <a:solidFill>
              <a:srgbClr val="FFD700"/>
            </a:solidFill>
            <a:prstDash val="solid"/>
          </a:ln>
        </p:spPr>
        <p:txBody>
          <a:bodyPr/>
          <a:lstStyle/>
          <a:p>
            <a:endParaRPr lang="es-GT"/>
          </a:p>
        </p:txBody>
      </p:sp>
      <p:sp>
        <p:nvSpPr>
          <p:cNvPr id="27" name="Shape 24"/>
          <p:cNvSpPr/>
          <p:nvPr/>
        </p:nvSpPr>
        <p:spPr>
          <a:xfrm>
            <a:off x="320040" y="3995928"/>
            <a:ext cx="457200" cy="457200"/>
          </a:xfrm>
          <a:prstGeom prst="ellipse">
            <a:avLst/>
          </a:prstGeom>
          <a:solidFill>
            <a:srgbClr val="FFD700"/>
          </a:solidFill>
          <a:ln w="12700">
            <a:solidFill>
              <a:srgbClr val="FFD700"/>
            </a:solidFill>
            <a:prstDash val="solid"/>
          </a:ln>
        </p:spPr>
        <p:txBody>
          <a:bodyPr/>
          <a:lstStyle/>
          <a:p>
            <a:endParaRPr lang="es-GT"/>
          </a:p>
        </p:txBody>
      </p:sp>
      <p:sp>
        <p:nvSpPr>
          <p:cNvPr id="28" name="Text 25"/>
          <p:cNvSpPr/>
          <p:nvPr/>
        </p:nvSpPr>
        <p:spPr>
          <a:xfrm>
            <a:off x="320040" y="3995928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1A0A2E"/>
                </a:solidFill>
              </a:rPr>
              <a:t>5</a:t>
            </a:r>
            <a:endParaRPr lang="en-US" sz="1200" dirty="0"/>
          </a:p>
        </p:txBody>
      </p:sp>
      <p:sp>
        <p:nvSpPr>
          <p:cNvPr id="29" name="Text 26"/>
          <p:cNvSpPr/>
          <p:nvPr/>
        </p:nvSpPr>
        <p:spPr>
          <a:xfrm>
            <a:off x="868680" y="3977640"/>
            <a:ext cx="39319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D700"/>
                </a:solidFill>
              </a:rPr>
              <a:t>Soweto Gospel Choir</a:t>
            </a:r>
            <a:endParaRPr lang="en-US" sz="1100" dirty="0"/>
          </a:p>
        </p:txBody>
      </p:sp>
      <p:sp>
        <p:nvSpPr>
          <p:cNvPr id="30" name="Text 27"/>
          <p:cNvSpPr/>
          <p:nvPr/>
        </p:nvSpPr>
        <p:spPr>
          <a:xfrm>
            <a:off x="868680" y="4233672"/>
            <a:ext cx="39319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F48FB1"/>
                </a:solidFill>
              </a:rPr>
              <a:t>Música gospel sudafricana  ·  Coro gospel / world music</a:t>
            </a:r>
            <a:endParaRPr lang="en-US" sz="900" dirty="0"/>
          </a:p>
        </p:txBody>
      </p:sp>
      <p:sp>
        <p:nvSpPr>
          <p:cNvPr id="31" name="Shape 28"/>
          <p:cNvSpPr/>
          <p:nvPr/>
        </p:nvSpPr>
        <p:spPr>
          <a:xfrm>
            <a:off x="5120640" y="3749040"/>
            <a:ext cx="3794760" cy="868680"/>
          </a:xfrm>
          <a:prstGeom prst="rect">
            <a:avLst/>
          </a:prstGeom>
          <a:solidFill>
            <a:srgbClr val="2D1458"/>
          </a:solidFill>
          <a:ln w="12700">
            <a:solidFill>
              <a:srgbClr val="FFD700"/>
            </a:solidFill>
            <a:prstDash val="solid"/>
          </a:ln>
        </p:spPr>
        <p:txBody>
          <a:bodyPr/>
          <a:lstStyle/>
          <a:p>
            <a:endParaRPr lang="es-GT"/>
          </a:p>
        </p:txBody>
      </p:sp>
      <p:sp>
        <p:nvSpPr>
          <p:cNvPr id="32" name="Text 29"/>
          <p:cNvSpPr/>
          <p:nvPr/>
        </p:nvSpPr>
        <p:spPr>
          <a:xfrm>
            <a:off x="5212080" y="3776472"/>
            <a:ext cx="3566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FFD700"/>
                </a:solidFill>
              </a:rPr>
              <a:t>Obras corales imprescindibles:</a:t>
            </a:r>
            <a:endParaRPr lang="en-US" sz="1000" dirty="0"/>
          </a:p>
        </p:txBody>
      </p:sp>
      <p:sp>
        <p:nvSpPr>
          <p:cNvPr id="33" name="Text 30"/>
          <p:cNvSpPr/>
          <p:nvPr/>
        </p:nvSpPr>
        <p:spPr>
          <a:xfrm>
            <a:off x="5212080" y="4005072"/>
            <a:ext cx="35661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F7F3FF"/>
                </a:solidFill>
              </a:rPr>
              <a:t>🎵 Aleluya – Händel  |  🎵 9ª Sinfonía – Beethoven</a:t>
            </a:r>
            <a:endParaRPr lang="en-US" sz="900" dirty="0"/>
          </a:p>
          <a:p>
            <a:pPr marL="0" indent="0">
              <a:buNone/>
            </a:pPr>
            <a:r>
              <a:rPr lang="en-US" sz="900" dirty="0">
                <a:solidFill>
                  <a:srgbClr val="F7F3FF"/>
                </a:solidFill>
              </a:rPr>
              <a:t>🎵 Carmina Burana – Orff  |  🎵 Réquiem – Mozart</a:t>
            </a:r>
            <a:endParaRPr lang="en-US" sz="900" dirty="0"/>
          </a:p>
        </p:txBody>
      </p:sp>
      <p:sp>
        <p:nvSpPr>
          <p:cNvPr id="34" name="Shape 31"/>
          <p:cNvSpPr/>
          <p:nvPr/>
        </p:nvSpPr>
        <p:spPr>
          <a:xfrm>
            <a:off x="0" y="4736592"/>
            <a:ext cx="9144000" cy="406908"/>
          </a:xfrm>
          <a:prstGeom prst="rect">
            <a:avLst/>
          </a:prstGeom>
          <a:solidFill>
            <a:srgbClr val="8B1A4A"/>
          </a:solidFill>
          <a:ln w="12700">
            <a:solidFill>
              <a:srgbClr val="8B1A4A"/>
            </a:solidFill>
            <a:prstDash val="solid"/>
          </a:ln>
        </p:spPr>
        <p:txBody>
          <a:bodyPr/>
          <a:lstStyle/>
          <a:p>
            <a:endParaRPr lang="es-GT"/>
          </a:p>
        </p:txBody>
      </p:sp>
      <p:sp>
        <p:nvSpPr>
          <p:cNvPr id="35" name="Text 32"/>
          <p:cNvSpPr/>
          <p:nvPr/>
        </p:nvSpPr>
        <p:spPr>
          <a:xfrm>
            <a:off x="0" y="4736592"/>
            <a:ext cx="9144000" cy="4069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FFFFFF"/>
                </a:solidFill>
              </a:rPr>
              <a:t>♪  CANTO CORAL — Expresión Artística  ♪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7F3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1A0A2E"/>
          </a:solidFill>
          <a:ln w="12700">
            <a:solidFill>
              <a:srgbClr val="1A0A2E"/>
            </a:solidFill>
            <a:prstDash val="solid"/>
          </a:ln>
        </p:spPr>
        <p:txBody>
          <a:bodyPr/>
          <a:lstStyle/>
          <a:p>
            <a:endParaRPr lang="es-GT"/>
          </a:p>
        </p:txBody>
      </p:sp>
      <p:sp>
        <p:nvSpPr>
          <p:cNvPr id="3" name="Text 1"/>
          <p:cNvSpPr/>
          <p:nvPr/>
        </p:nvSpPr>
        <p:spPr>
          <a:xfrm>
            <a:off x="457200" y="0"/>
            <a:ext cx="640080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000" b="1" dirty="0">
                <a:solidFill>
                  <a:srgbClr val="FFD70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TIPS PARA EL CORO ESCOLAR</a:t>
            </a:r>
            <a:endParaRPr lang="en-US" sz="3000" dirty="0"/>
          </a:p>
        </p:txBody>
      </p:sp>
      <p:sp>
        <p:nvSpPr>
          <p:cNvPr id="4" name="Text 2"/>
          <p:cNvSpPr/>
          <p:nvPr/>
        </p:nvSpPr>
        <p:spPr>
          <a:xfrm>
            <a:off x="8229600" y="91440"/>
            <a:ext cx="73152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4000" dirty="0">
                <a:solidFill>
                  <a:srgbClr val="F48FB1"/>
                </a:solidFill>
              </a:rPr>
              <a:t>♫</a:t>
            </a:r>
            <a:endParaRPr lang="en-US" sz="4000" dirty="0"/>
          </a:p>
        </p:txBody>
      </p:sp>
      <p:sp>
        <p:nvSpPr>
          <p:cNvPr id="6" name="Shape 3"/>
          <p:cNvSpPr/>
          <p:nvPr/>
        </p:nvSpPr>
        <p:spPr>
          <a:xfrm>
            <a:off x="320040" y="1115568"/>
            <a:ext cx="2542032" cy="1051560"/>
          </a:xfrm>
          <a:prstGeom prst="rect">
            <a:avLst/>
          </a:prstGeom>
          <a:solidFill>
            <a:srgbClr val="FFFFFF"/>
          </a:solidFill>
          <a:ln w="25400">
            <a:solidFill>
              <a:srgbClr val="8B1A4A"/>
            </a:solidFill>
            <a:prstDash val="solid"/>
          </a:ln>
        </p:spPr>
        <p:txBody>
          <a:bodyPr/>
          <a:lstStyle/>
          <a:p>
            <a:endParaRPr lang="es-GT"/>
          </a:p>
        </p:txBody>
      </p:sp>
      <p:sp>
        <p:nvSpPr>
          <p:cNvPr id="7" name="Shape 4"/>
          <p:cNvSpPr/>
          <p:nvPr/>
        </p:nvSpPr>
        <p:spPr>
          <a:xfrm>
            <a:off x="320040" y="1115568"/>
            <a:ext cx="384048" cy="1051560"/>
          </a:xfrm>
          <a:prstGeom prst="rect">
            <a:avLst/>
          </a:prstGeom>
          <a:solidFill>
            <a:srgbClr val="8B1A4A"/>
          </a:solidFill>
          <a:ln w="12700">
            <a:solidFill>
              <a:srgbClr val="8B1A4A"/>
            </a:solidFill>
            <a:prstDash val="solid"/>
          </a:ln>
        </p:spPr>
        <p:txBody>
          <a:bodyPr/>
          <a:lstStyle/>
          <a:p>
            <a:endParaRPr lang="es-GT"/>
          </a:p>
        </p:txBody>
      </p:sp>
      <p:sp>
        <p:nvSpPr>
          <p:cNvPr id="8" name="Text 5"/>
          <p:cNvSpPr/>
          <p:nvPr/>
        </p:nvSpPr>
        <p:spPr>
          <a:xfrm>
            <a:off x="320040" y="1115568"/>
            <a:ext cx="384048" cy="1051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01</a:t>
            </a:r>
            <a:endParaRPr lang="en-US" sz="1100" dirty="0"/>
          </a:p>
        </p:txBody>
      </p:sp>
      <p:sp>
        <p:nvSpPr>
          <p:cNvPr id="9" name="Text 6"/>
          <p:cNvSpPr/>
          <p:nvPr/>
        </p:nvSpPr>
        <p:spPr>
          <a:xfrm>
            <a:off x="758952" y="1207008"/>
            <a:ext cx="205740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1A0A2E"/>
                </a:solidFill>
              </a:rPr>
              <a:t>Calienta la voz siempre antes de cantar: vocalizaciones, ejercicios de resonancia y respiración.</a:t>
            </a:r>
            <a:endParaRPr lang="en-US" sz="900" dirty="0"/>
          </a:p>
        </p:txBody>
      </p:sp>
      <p:sp>
        <p:nvSpPr>
          <p:cNvPr id="10" name="Shape 7"/>
          <p:cNvSpPr/>
          <p:nvPr/>
        </p:nvSpPr>
        <p:spPr>
          <a:xfrm>
            <a:off x="3044952" y="1115568"/>
            <a:ext cx="2542032" cy="1051560"/>
          </a:xfrm>
          <a:prstGeom prst="rect">
            <a:avLst/>
          </a:prstGeom>
          <a:solidFill>
            <a:srgbClr val="FFFFFF"/>
          </a:solidFill>
          <a:ln w="25400">
            <a:solidFill>
              <a:srgbClr val="6A1B9A"/>
            </a:solidFill>
            <a:prstDash val="solid"/>
          </a:ln>
        </p:spPr>
        <p:txBody>
          <a:bodyPr/>
          <a:lstStyle/>
          <a:p>
            <a:endParaRPr lang="es-GT"/>
          </a:p>
        </p:txBody>
      </p:sp>
      <p:sp>
        <p:nvSpPr>
          <p:cNvPr id="11" name="Shape 8"/>
          <p:cNvSpPr/>
          <p:nvPr/>
        </p:nvSpPr>
        <p:spPr>
          <a:xfrm>
            <a:off x="3044952" y="1115568"/>
            <a:ext cx="384048" cy="1051560"/>
          </a:xfrm>
          <a:prstGeom prst="rect">
            <a:avLst/>
          </a:prstGeom>
          <a:solidFill>
            <a:srgbClr val="6A1B9A"/>
          </a:solidFill>
          <a:ln w="12700">
            <a:solidFill>
              <a:srgbClr val="6A1B9A"/>
            </a:solidFill>
            <a:prstDash val="solid"/>
          </a:ln>
        </p:spPr>
        <p:txBody>
          <a:bodyPr/>
          <a:lstStyle/>
          <a:p>
            <a:endParaRPr lang="es-GT"/>
          </a:p>
        </p:txBody>
      </p:sp>
      <p:sp>
        <p:nvSpPr>
          <p:cNvPr id="12" name="Text 9"/>
          <p:cNvSpPr/>
          <p:nvPr/>
        </p:nvSpPr>
        <p:spPr>
          <a:xfrm>
            <a:off x="3044952" y="1115568"/>
            <a:ext cx="384048" cy="1051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02</a:t>
            </a:r>
            <a:endParaRPr lang="en-US" sz="1100" dirty="0"/>
          </a:p>
        </p:txBody>
      </p:sp>
      <p:sp>
        <p:nvSpPr>
          <p:cNvPr id="13" name="Text 10"/>
          <p:cNvSpPr/>
          <p:nvPr/>
        </p:nvSpPr>
        <p:spPr>
          <a:xfrm>
            <a:off x="3483864" y="1207008"/>
            <a:ext cx="205740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1A0A2E"/>
                </a:solidFill>
              </a:rPr>
              <a:t>Escucha al director y a tus compañeros. El coro suena bien cuando todos se escuchan mutuamente.</a:t>
            </a:r>
            <a:endParaRPr lang="en-US" sz="900" dirty="0"/>
          </a:p>
        </p:txBody>
      </p:sp>
      <p:sp>
        <p:nvSpPr>
          <p:cNvPr id="14" name="Shape 11"/>
          <p:cNvSpPr/>
          <p:nvPr/>
        </p:nvSpPr>
        <p:spPr>
          <a:xfrm>
            <a:off x="320040" y="2304288"/>
            <a:ext cx="2542032" cy="1051560"/>
          </a:xfrm>
          <a:prstGeom prst="rect">
            <a:avLst/>
          </a:prstGeom>
          <a:solidFill>
            <a:srgbClr val="FFFFFF"/>
          </a:solidFill>
          <a:ln w="25400">
            <a:solidFill>
              <a:srgbClr val="0277BD"/>
            </a:solidFill>
            <a:prstDash val="solid"/>
          </a:ln>
        </p:spPr>
        <p:txBody>
          <a:bodyPr/>
          <a:lstStyle/>
          <a:p>
            <a:endParaRPr lang="es-GT"/>
          </a:p>
        </p:txBody>
      </p:sp>
      <p:sp>
        <p:nvSpPr>
          <p:cNvPr id="15" name="Shape 12"/>
          <p:cNvSpPr/>
          <p:nvPr/>
        </p:nvSpPr>
        <p:spPr>
          <a:xfrm>
            <a:off x="320040" y="2304288"/>
            <a:ext cx="384048" cy="1051560"/>
          </a:xfrm>
          <a:prstGeom prst="rect">
            <a:avLst/>
          </a:prstGeom>
          <a:solidFill>
            <a:srgbClr val="0277BD"/>
          </a:solidFill>
          <a:ln w="12700">
            <a:solidFill>
              <a:srgbClr val="0277BD"/>
            </a:solidFill>
            <a:prstDash val="solid"/>
          </a:ln>
        </p:spPr>
        <p:txBody>
          <a:bodyPr/>
          <a:lstStyle/>
          <a:p>
            <a:endParaRPr lang="es-GT"/>
          </a:p>
        </p:txBody>
      </p:sp>
      <p:sp>
        <p:nvSpPr>
          <p:cNvPr id="16" name="Text 13"/>
          <p:cNvSpPr/>
          <p:nvPr/>
        </p:nvSpPr>
        <p:spPr>
          <a:xfrm>
            <a:off x="320040" y="2304288"/>
            <a:ext cx="384048" cy="1051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03</a:t>
            </a:r>
            <a:endParaRPr lang="en-US" sz="1100" dirty="0"/>
          </a:p>
        </p:txBody>
      </p:sp>
      <p:sp>
        <p:nvSpPr>
          <p:cNvPr id="17" name="Text 14"/>
          <p:cNvSpPr/>
          <p:nvPr/>
        </p:nvSpPr>
        <p:spPr>
          <a:xfrm>
            <a:off x="758952" y="2395728"/>
            <a:ext cx="205740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1A0A2E"/>
                </a:solidFill>
              </a:rPr>
              <a:t>Mantén buena postura: espalda recta, hombros relajados, pies firmes. La postura afecta tu voz.</a:t>
            </a:r>
            <a:endParaRPr lang="en-US" sz="900" dirty="0"/>
          </a:p>
        </p:txBody>
      </p:sp>
      <p:sp>
        <p:nvSpPr>
          <p:cNvPr id="18" name="Shape 15"/>
          <p:cNvSpPr/>
          <p:nvPr/>
        </p:nvSpPr>
        <p:spPr>
          <a:xfrm>
            <a:off x="3044952" y="2304288"/>
            <a:ext cx="2542032" cy="1051560"/>
          </a:xfrm>
          <a:prstGeom prst="rect">
            <a:avLst/>
          </a:prstGeom>
          <a:solidFill>
            <a:srgbClr val="FFFFFF"/>
          </a:solidFill>
          <a:ln w="25400">
            <a:solidFill>
              <a:srgbClr val="1B5E20"/>
            </a:solidFill>
            <a:prstDash val="solid"/>
          </a:ln>
        </p:spPr>
        <p:txBody>
          <a:bodyPr/>
          <a:lstStyle/>
          <a:p>
            <a:endParaRPr lang="es-GT"/>
          </a:p>
        </p:txBody>
      </p:sp>
      <p:sp>
        <p:nvSpPr>
          <p:cNvPr id="19" name="Shape 16"/>
          <p:cNvSpPr/>
          <p:nvPr/>
        </p:nvSpPr>
        <p:spPr>
          <a:xfrm>
            <a:off x="3044952" y="2304288"/>
            <a:ext cx="384048" cy="1051560"/>
          </a:xfrm>
          <a:prstGeom prst="rect">
            <a:avLst/>
          </a:prstGeom>
          <a:solidFill>
            <a:srgbClr val="1B5E20"/>
          </a:solidFill>
          <a:ln w="12700">
            <a:solidFill>
              <a:srgbClr val="1B5E20"/>
            </a:solidFill>
            <a:prstDash val="solid"/>
          </a:ln>
        </p:spPr>
        <p:txBody>
          <a:bodyPr/>
          <a:lstStyle/>
          <a:p>
            <a:endParaRPr lang="es-GT"/>
          </a:p>
        </p:txBody>
      </p:sp>
      <p:sp>
        <p:nvSpPr>
          <p:cNvPr id="20" name="Text 17"/>
          <p:cNvSpPr/>
          <p:nvPr/>
        </p:nvSpPr>
        <p:spPr>
          <a:xfrm>
            <a:off x="3044952" y="2304288"/>
            <a:ext cx="384048" cy="1051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04</a:t>
            </a:r>
            <a:endParaRPr lang="en-US" sz="1100" dirty="0"/>
          </a:p>
        </p:txBody>
      </p:sp>
      <p:sp>
        <p:nvSpPr>
          <p:cNvPr id="21" name="Text 18"/>
          <p:cNvSpPr/>
          <p:nvPr/>
        </p:nvSpPr>
        <p:spPr>
          <a:xfrm>
            <a:off x="3483864" y="2395728"/>
            <a:ext cx="205740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1A0A2E"/>
                </a:solidFill>
              </a:rPr>
              <a:t>Hidrata tu garganta: bebe agua antes y durante los ensayos. Evita lácteos y bebidas frías.</a:t>
            </a:r>
            <a:endParaRPr lang="en-US" sz="900" dirty="0"/>
          </a:p>
        </p:txBody>
      </p:sp>
      <p:sp>
        <p:nvSpPr>
          <p:cNvPr id="22" name="Shape 19"/>
          <p:cNvSpPr/>
          <p:nvPr/>
        </p:nvSpPr>
        <p:spPr>
          <a:xfrm>
            <a:off x="320040" y="3493008"/>
            <a:ext cx="2542032" cy="1051560"/>
          </a:xfrm>
          <a:prstGeom prst="rect">
            <a:avLst/>
          </a:prstGeom>
          <a:solidFill>
            <a:srgbClr val="FFFFFF"/>
          </a:solidFill>
          <a:ln w="25400">
            <a:solidFill>
              <a:srgbClr val="E65100"/>
            </a:solidFill>
            <a:prstDash val="solid"/>
          </a:ln>
        </p:spPr>
        <p:txBody>
          <a:bodyPr/>
          <a:lstStyle/>
          <a:p>
            <a:endParaRPr lang="es-GT"/>
          </a:p>
        </p:txBody>
      </p:sp>
      <p:sp>
        <p:nvSpPr>
          <p:cNvPr id="23" name="Shape 20"/>
          <p:cNvSpPr/>
          <p:nvPr/>
        </p:nvSpPr>
        <p:spPr>
          <a:xfrm>
            <a:off x="320040" y="3493008"/>
            <a:ext cx="384048" cy="1051560"/>
          </a:xfrm>
          <a:prstGeom prst="rect">
            <a:avLst/>
          </a:prstGeom>
          <a:solidFill>
            <a:srgbClr val="E65100"/>
          </a:solidFill>
          <a:ln w="12700">
            <a:solidFill>
              <a:srgbClr val="E65100"/>
            </a:solidFill>
            <a:prstDash val="solid"/>
          </a:ln>
        </p:spPr>
        <p:txBody>
          <a:bodyPr/>
          <a:lstStyle/>
          <a:p>
            <a:endParaRPr lang="es-GT"/>
          </a:p>
        </p:txBody>
      </p:sp>
      <p:sp>
        <p:nvSpPr>
          <p:cNvPr id="24" name="Text 21"/>
          <p:cNvSpPr/>
          <p:nvPr/>
        </p:nvSpPr>
        <p:spPr>
          <a:xfrm>
            <a:off x="320040" y="3493008"/>
            <a:ext cx="384048" cy="1051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05</a:t>
            </a:r>
            <a:endParaRPr lang="en-US" sz="1100" dirty="0"/>
          </a:p>
        </p:txBody>
      </p:sp>
      <p:sp>
        <p:nvSpPr>
          <p:cNvPr id="25" name="Text 22"/>
          <p:cNvSpPr/>
          <p:nvPr/>
        </p:nvSpPr>
        <p:spPr>
          <a:xfrm>
            <a:off x="758952" y="3584448"/>
            <a:ext cx="205740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1A0A2E"/>
                </a:solidFill>
              </a:rPr>
              <a:t>Practica en casa: escucha grabaciones del coro, estudia tu parte y memoriza la letra con tiempo.</a:t>
            </a:r>
            <a:endParaRPr lang="en-US" sz="900" dirty="0"/>
          </a:p>
        </p:txBody>
      </p:sp>
      <p:sp>
        <p:nvSpPr>
          <p:cNvPr id="26" name="Shape 23"/>
          <p:cNvSpPr/>
          <p:nvPr/>
        </p:nvSpPr>
        <p:spPr>
          <a:xfrm>
            <a:off x="3044952" y="3493008"/>
            <a:ext cx="2542032" cy="1051560"/>
          </a:xfrm>
          <a:prstGeom prst="rect">
            <a:avLst/>
          </a:prstGeom>
          <a:solidFill>
            <a:srgbClr val="FFFFFF"/>
          </a:solidFill>
          <a:ln w="25400">
            <a:solidFill>
              <a:srgbClr val="880E4F"/>
            </a:solidFill>
            <a:prstDash val="solid"/>
          </a:ln>
        </p:spPr>
        <p:txBody>
          <a:bodyPr/>
          <a:lstStyle/>
          <a:p>
            <a:endParaRPr lang="es-GT"/>
          </a:p>
        </p:txBody>
      </p:sp>
      <p:sp>
        <p:nvSpPr>
          <p:cNvPr id="27" name="Shape 24"/>
          <p:cNvSpPr/>
          <p:nvPr/>
        </p:nvSpPr>
        <p:spPr>
          <a:xfrm>
            <a:off x="3044952" y="3493008"/>
            <a:ext cx="384048" cy="1051560"/>
          </a:xfrm>
          <a:prstGeom prst="rect">
            <a:avLst/>
          </a:prstGeom>
          <a:solidFill>
            <a:srgbClr val="880E4F"/>
          </a:solidFill>
          <a:ln w="12700">
            <a:solidFill>
              <a:srgbClr val="880E4F"/>
            </a:solidFill>
            <a:prstDash val="solid"/>
          </a:ln>
        </p:spPr>
        <p:txBody>
          <a:bodyPr/>
          <a:lstStyle/>
          <a:p>
            <a:endParaRPr lang="es-GT"/>
          </a:p>
        </p:txBody>
      </p:sp>
      <p:sp>
        <p:nvSpPr>
          <p:cNvPr id="28" name="Text 25"/>
          <p:cNvSpPr/>
          <p:nvPr/>
        </p:nvSpPr>
        <p:spPr>
          <a:xfrm>
            <a:off x="3044952" y="3493008"/>
            <a:ext cx="384048" cy="1051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06</a:t>
            </a:r>
            <a:endParaRPr lang="en-US" sz="1100" dirty="0"/>
          </a:p>
        </p:txBody>
      </p:sp>
      <p:sp>
        <p:nvSpPr>
          <p:cNvPr id="29" name="Text 26"/>
          <p:cNvSpPr/>
          <p:nvPr/>
        </p:nvSpPr>
        <p:spPr>
          <a:xfrm>
            <a:off x="3483864" y="3584448"/>
            <a:ext cx="205740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1A0A2E"/>
                </a:solidFill>
              </a:rPr>
              <a:t>Sé puntual y constante en los ensayos. El trabajo colectivo depende de la disciplina de todos.</a:t>
            </a:r>
            <a:endParaRPr lang="en-US" sz="900" dirty="0"/>
          </a:p>
        </p:txBody>
      </p:sp>
      <p:sp>
        <p:nvSpPr>
          <p:cNvPr id="30" name="Shape 27"/>
          <p:cNvSpPr/>
          <p:nvPr/>
        </p:nvSpPr>
        <p:spPr>
          <a:xfrm>
            <a:off x="5943600" y="3611880"/>
            <a:ext cx="3017520" cy="1005840"/>
          </a:xfrm>
          <a:prstGeom prst="rect">
            <a:avLst/>
          </a:prstGeom>
          <a:solidFill>
            <a:srgbClr val="1A0A2E"/>
          </a:solidFill>
          <a:ln w="12700">
            <a:solidFill>
              <a:srgbClr val="FFD700"/>
            </a:solidFill>
            <a:prstDash val="solid"/>
          </a:ln>
        </p:spPr>
        <p:txBody>
          <a:bodyPr/>
          <a:lstStyle/>
          <a:p>
            <a:endParaRPr lang="es-GT"/>
          </a:p>
        </p:txBody>
      </p:sp>
      <p:sp>
        <p:nvSpPr>
          <p:cNvPr id="31" name="Text 28"/>
          <p:cNvSpPr/>
          <p:nvPr/>
        </p:nvSpPr>
        <p:spPr>
          <a:xfrm>
            <a:off x="5943600" y="3611880"/>
            <a:ext cx="30175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FFD700"/>
                </a:solidFill>
              </a:rPr>
              <a:t>♪  ♫  ♩  ♬</a:t>
            </a:r>
            <a:endParaRPr lang="en-US" sz="1800" dirty="0"/>
          </a:p>
        </p:txBody>
      </p:sp>
      <p:sp>
        <p:nvSpPr>
          <p:cNvPr id="32" name="Text 29"/>
          <p:cNvSpPr/>
          <p:nvPr/>
        </p:nvSpPr>
        <p:spPr>
          <a:xfrm>
            <a:off x="5943600" y="3950208"/>
            <a:ext cx="30175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i="1" dirty="0">
                <a:solidFill>
                  <a:srgbClr val="F48FB1"/>
                </a:solidFill>
              </a:rPr>
              <a:t>"Donde hay música no puede haber cosa mala"</a:t>
            </a:r>
            <a:endParaRPr lang="en-US" sz="900" dirty="0"/>
          </a:p>
          <a:p>
            <a:pPr marL="0" indent="0" algn="ctr">
              <a:buNone/>
            </a:pPr>
            <a:r>
              <a:rPr lang="en-US" sz="900" i="1" dirty="0">
                <a:solidFill>
                  <a:srgbClr val="F48FB1"/>
                </a:solidFill>
              </a:rPr>
              <a:t>— Miguel de Cervantes</a:t>
            </a:r>
            <a:endParaRPr lang="en-US" sz="900" dirty="0"/>
          </a:p>
        </p:txBody>
      </p:sp>
      <p:sp>
        <p:nvSpPr>
          <p:cNvPr id="33" name="Shape 30"/>
          <p:cNvSpPr/>
          <p:nvPr/>
        </p:nvSpPr>
        <p:spPr>
          <a:xfrm>
            <a:off x="0" y="4736592"/>
            <a:ext cx="9144000" cy="406908"/>
          </a:xfrm>
          <a:prstGeom prst="rect">
            <a:avLst/>
          </a:prstGeom>
          <a:solidFill>
            <a:srgbClr val="1A0A2E"/>
          </a:solidFill>
          <a:ln w="12700">
            <a:solidFill>
              <a:srgbClr val="1A0A2E"/>
            </a:solidFill>
            <a:prstDash val="solid"/>
          </a:ln>
        </p:spPr>
        <p:txBody>
          <a:bodyPr/>
          <a:lstStyle/>
          <a:p>
            <a:endParaRPr lang="es-GT"/>
          </a:p>
        </p:txBody>
      </p:sp>
      <p:sp>
        <p:nvSpPr>
          <p:cNvPr id="34" name="Text 31"/>
          <p:cNvSpPr/>
          <p:nvPr/>
        </p:nvSpPr>
        <p:spPr>
          <a:xfrm>
            <a:off x="0" y="4736592"/>
            <a:ext cx="9144000" cy="4069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FFD700"/>
                </a:solidFill>
              </a:rPr>
              <a:t>♪  CANTO CORAL — Expresión Artística  ♪  ¡A cantar juntos!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60</TotalTime>
  <Words>840</Words>
  <Application>Microsoft Macintosh PowerPoint</Application>
  <PresentationFormat>Presentación en pantalla (16:9)</PresentationFormat>
  <Paragraphs>150</Paragraphs>
  <Slides>8</Slides>
  <Notes>8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1" baseType="lpstr">
      <vt:lpstr>Arial</vt:lpstr>
      <vt:lpstr>Georgia</vt:lpstr>
      <vt:lpstr>Office Theme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Canto Coral</dc:title>
  <dc:subject>PptxGenJS Presentation</dc:subject>
  <dc:creator>PptxGenJS</dc:creator>
  <cp:lastModifiedBy>Samuel Lopez</cp:lastModifiedBy>
  <cp:revision>2</cp:revision>
  <dcterms:created xsi:type="dcterms:W3CDTF">2026-05-19T15:43:27Z</dcterms:created>
  <dcterms:modified xsi:type="dcterms:W3CDTF">2026-05-19T16:48:09Z</dcterms:modified>
</cp:coreProperties>
</file>