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616" r:id="rId2"/>
    <p:sldId id="614" r:id="rId3"/>
    <p:sldId id="560" r:id="rId4"/>
    <p:sldId id="573" r:id="rId5"/>
    <p:sldId id="600" r:id="rId6"/>
    <p:sldId id="602" r:id="rId7"/>
    <p:sldId id="603" r:id="rId8"/>
    <p:sldId id="610" r:id="rId9"/>
    <p:sldId id="604" r:id="rId10"/>
    <p:sldId id="605" r:id="rId11"/>
    <p:sldId id="606" r:id="rId12"/>
    <p:sldId id="607" r:id="rId13"/>
    <p:sldId id="609" r:id="rId14"/>
    <p:sldId id="608" r:id="rId15"/>
    <p:sldId id="611" r:id="rId16"/>
    <p:sldId id="612" r:id="rId17"/>
    <p:sldId id="615" r:id="rId18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25B44-8B50-4EEA-B8C1-595E88734172}" type="datetimeFigureOut">
              <a:rPr lang="es-MX" smtClean="0"/>
              <a:pPr/>
              <a:t>16/02/2026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F0E05-9F6C-4AE3-B90E-E523982A4CD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25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229200"/>
            <a:ext cx="6912768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277676" y="4386590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p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085185"/>
            <a:ext cx="6912768" cy="129614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156609" y="4186905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A31BE9C-E00A-48E9-90AC-70C29258BC51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90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4407247"/>
            <a:ext cx="7200800" cy="19740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159CC6C7-533E-47FE-ABB9-22BF74795470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4966428" y="3535191"/>
            <a:ext cx="1296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09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una línea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lIns="36000" rIns="36000"/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739949"/>
            <a:ext cx="6912768" cy="4785395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dos líneas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4E86809E-9190-4572-8B9E-652B3A98186E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701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barras lat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A9D396F-3B1F-46C9-AF45-4502600B37CD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655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9CB449A-EA56-4782-9851-61E3104D5E2A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005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6F72DA2-C63A-4726-8DA3-1314E4F40FCC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503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7" name="4 Marcador de número de diapositiva"/>
          <p:cNvSpPr txBox="1">
            <a:spLocks/>
          </p:cNvSpPr>
          <p:nvPr userDrawn="1"/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G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8000" y="619200"/>
            <a:ext cx="7848000" cy="74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1628800"/>
            <a:ext cx="691276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3E6F8C2-5543-47E2-91C8-6CB988A0BFD6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3429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GT" dirty="0"/>
              <a:t>Las 21 leyes irrefutables del liderazgo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16/02/2026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3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GT" sz="2800" dirty="0"/>
              <a:t>CINCO MITOS SOBRE EL LIDERAZGO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EL </a:t>
            </a:r>
            <a:r>
              <a:rPr lang="en-US" sz="3200" dirty="0"/>
              <a:t>MITO DEL </a:t>
            </a:r>
            <a:r>
              <a:rPr lang="en-US" sz="3200" dirty="0" smtClean="0"/>
              <a:t>CONOCIMIENTO </a:t>
            </a:r>
          </a:p>
          <a:p>
            <a:r>
              <a:rPr lang="en-US" sz="3200" dirty="0" smtClean="0"/>
              <a:t>El </a:t>
            </a:r>
            <a:r>
              <a:rPr lang="en-US" sz="3200" dirty="0" err="1" smtClean="0"/>
              <a:t>cociente</a:t>
            </a:r>
            <a:r>
              <a:rPr lang="en-US" sz="3200" dirty="0" smtClean="0"/>
              <a:t> </a:t>
            </a:r>
            <a:r>
              <a:rPr lang="en-US" sz="3200" dirty="0" err="1"/>
              <a:t>intelectual</a:t>
            </a:r>
            <a:r>
              <a:rPr lang="en-US" sz="3200" dirty="0"/>
              <a:t> (IQ) no </a:t>
            </a:r>
            <a:r>
              <a:rPr lang="en-US" sz="3200" dirty="0" err="1"/>
              <a:t>necesariamente</a:t>
            </a:r>
            <a:r>
              <a:rPr lang="en-US" sz="3200" dirty="0"/>
              <a:t> </a:t>
            </a:r>
            <a:r>
              <a:rPr lang="en-US" sz="3200" dirty="0" err="1"/>
              <a:t>equivale</a:t>
            </a:r>
            <a:r>
              <a:rPr lang="en-US" sz="3200" dirty="0"/>
              <a:t> al </a:t>
            </a:r>
            <a:r>
              <a:rPr lang="en-US" sz="3200" dirty="0" err="1"/>
              <a:t>liderazgo</a:t>
            </a:r>
            <a:r>
              <a:rPr lang="en-US" sz="3200" dirty="0"/>
              <a:t>.</a:t>
            </a:r>
            <a:endParaRPr lang="en-US" sz="3200" dirty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394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GT" sz="2800" dirty="0"/>
              <a:t>CINCO MITOS SOBRE EL LIDERAZGO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EL </a:t>
            </a:r>
            <a:r>
              <a:rPr lang="en-US" sz="3200" dirty="0"/>
              <a:t>MITO DEL </a:t>
            </a:r>
            <a:r>
              <a:rPr lang="en-US" sz="3200" dirty="0" smtClean="0"/>
              <a:t>PRECURSOR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11</a:t>
            </a:fld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1043608" y="2690336"/>
            <a:ext cx="71287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2800" dirty="0"/>
              <a:t>Otro concepto erróneo es que todo el que está frente a la multitud es un líder. Pero ser el</a:t>
            </a:r>
          </a:p>
          <a:p>
            <a:r>
              <a:rPr lang="es-GT" sz="2800" dirty="0"/>
              <a:t>primero no siempre es lo mismo que ser el líder.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94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GT" sz="2800" dirty="0"/>
              <a:t>CINCO MITOS SOBRE EL LIDERAZGO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sz="2800" dirty="0" smtClean="0"/>
              <a:t>EL </a:t>
            </a:r>
            <a:r>
              <a:rPr lang="es-GT" sz="2800" dirty="0"/>
              <a:t>MITO DE LA </a:t>
            </a:r>
            <a:r>
              <a:rPr lang="es-GT" sz="2800" dirty="0" smtClean="0"/>
              <a:t>POSICIÓN </a:t>
            </a:r>
            <a:r>
              <a:rPr lang="es-GT" sz="2800" dirty="0"/>
              <a:t>Como ya se dijo, el peor de todos los conceptos erróneos acerca del liderazgo, es que </a:t>
            </a:r>
            <a:r>
              <a:rPr lang="es-GT" sz="2800" dirty="0" smtClean="0"/>
              <a:t>se basa </a:t>
            </a:r>
            <a:r>
              <a:rPr lang="es-GT" sz="2800" dirty="0"/>
              <a:t>en la posición. Pero no es cierto. Stanley </a:t>
            </a:r>
            <a:r>
              <a:rPr lang="es-GT" sz="2800" dirty="0" err="1"/>
              <a:t>Huffty</a:t>
            </a:r>
            <a:r>
              <a:rPr lang="es-GT" sz="2800" dirty="0"/>
              <a:t> afirmó: “No es la posición lo que </a:t>
            </a:r>
            <a:r>
              <a:rPr lang="es-GT" sz="2800" dirty="0" smtClean="0"/>
              <a:t>hace al </a:t>
            </a:r>
            <a:r>
              <a:rPr lang="es-GT" sz="2800" dirty="0"/>
              <a:t>líder; es el líder quien hace la posición”.</a:t>
            </a:r>
            <a:endParaRPr lang="es-GT" sz="2800" dirty="0" smtClean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58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u="sng" dirty="0"/>
              <a:t>Hay 7 </a:t>
            </a:r>
            <a:r>
              <a:rPr lang="en-US" sz="3200" b="1" u="sng" dirty="0" err="1"/>
              <a:t>Factores</a:t>
            </a:r>
            <a:r>
              <a:rPr lang="en-US" sz="3200" b="1" u="sng" dirty="0"/>
              <a:t> del </a:t>
            </a:r>
            <a:r>
              <a:rPr lang="en-US" sz="3200" b="1" u="sng" dirty="0" err="1"/>
              <a:t>Liderazgo</a:t>
            </a:r>
            <a:r>
              <a:rPr lang="en-US" sz="3200" b="1" dirty="0" smtClean="0"/>
              <a:t>:</a:t>
            </a:r>
            <a:endParaRPr lang="en-U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s-GT" b="1" dirty="0" err="1" smtClean="0"/>
              <a:t>Caracter</a:t>
            </a:r>
            <a:r>
              <a:rPr lang="es-GT" dirty="0" smtClean="0"/>
              <a:t> </a:t>
            </a:r>
            <a:r>
              <a:rPr lang="es-GT" dirty="0"/>
              <a:t>– Las personas pueden sentir la verdad, la integridad</a:t>
            </a:r>
            <a:endParaRPr lang="en-US" u="words" dirty="0"/>
          </a:p>
          <a:p>
            <a:pPr marL="742950" lvl="0" indent="-742950">
              <a:buFont typeface="+mj-lt"/>
              <a:buAutoNum type="arabicPeriod"/>
            </a:pPr>
            <a:r>
              <a:rPr lang="es-GT" b="1" dirty="0"/>
              <a:t>Relaciones</a:t>
            </a:r>
            <a:r>
              <a:rPr lang="es-GT" dirty="0"/>
              <a:t> – Rodéese de las personas correctas</a:t>
            </a:r>
            <a:endParaRPr lang="en-US" u="words" dirty="0"/>
          </a:p>
          <a:p>
            <a:pPr marL="742950" lvl="0" indent="-742950">
              <a:buFont typeface="+mj-lt"/>
              <a:buAutoNum type="arabicPeriod"/>
            </a:pPr>
            <a:r>
              <a:rPr lang="es-GT" b="1" dirty="0"/>
              <a:t>Conocimiento</a:t>
            </a:r>
            <a:r>
              <a:rPr lang="es-GT" dirty="0"/>
              <a:t> – Estudie, aprenda. Conozca los hechos. ¡Haga su tarea!</a:t>
            </a:r>
            <a:endParaRPr lang="en-US" u="words" dirty="0"/>
          </a:p>
          <a:p>
            <a:pPr marL="742950" lvl="0" indent="-742950">
              <a:buFont typeface="+mj-lt"/>
              <a:buAutoNum type="arabicPeriod"/>
            </a:pPr>
            <a:r>
              <a:rPr lang="es-GT" b="1" dirty="0"/>
              <a:t>Intuición</a:t>
            </a:r>
            <a:r>
              <a:rPr lang="es-GT" dirty="0"/>
              <a:t> – Energía, la moral, el </a:t>
            </a:r>
            <a:r>
              <a:rPr lang="es-GT" dirty="0" smtClean="0"/>
              <a:t>tiempo.  </a:t>
            </a:r>
            <a:r>
              <a:rPr lang="es-GT" dirty="0"/>
              <a:t>¿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siente</a:t>
            </a:r>
            <a:r>
              <a:rPr lang="en-US" dirty="0"/>
              <a:t>?</a:t>
            </a:r>
            <a:endParaRPr lang="en-US" u="words" dirty="0"/>
          </a:p>
          <a:p>
            <a:pPr marL="742950" lvl="0" indent="-742950">
              <a:buFont typeface="+mj-lt"/>
              <a:buAutoNum type="arabicPeriod"/>
            </a:pPr>
            <a:r>
              <a:rPr lang="es-GT" b="1" dirty="0"/>
              <a:t>Experiencia</a:t>
            </a:r>
            <a:r>
              <a:rPr lang="es-GT" dirty="0"/>
              <a:t> – ¿Qué desafíos tuvo en el pasado?</a:t>
            </a:r>
            <a:endParaRPr lang="en-US" u="words" dirty="0"/>
          </a:p>
          <a:p>
            <a:pPr marL="742950" lvl="0" indent="-742950">
              <a:buFont typeface="+mj-lt"/>
              <a:buAutoNum type="arabicPeriod"/>
            </a:pPr>
            <a:r>
              <a:rPr lang="es-GT" b="1" dirty="0" err="1"/>
              <a:t>Exito</a:t>
            </a:r>
            <a:r>
              <a:rPr lang="es-GT" b="1" dirty="0"/>
              <a:t> pasado</a:t>
            </a:r>
            <a:r>
              <a:rPr lang="es-GT" dirty="0"/>
              <a:t> – ¿Cuál es su historial? ¿Se ha extendido, arriesgado y lo ha conseguido?</a:t>
            </a:r>
            <a:endParaRPr lang="en-US" u="words" dirty="0"/>
          </a:p>
          <a:p>
            <a:pPr marL="742950" lvl="0" indent="-742950">
              <a:buFont typeface="+mj-lt"/>
              <a:buAutoNum type="arabicPeriod"/>
            </a:pPr>
            <a:r>
              <a:rPr lang="es-GT" b="1" dirty="0"/>
              <a:t>Habilidad</a:t>
            </a:r>
            <a:r>
              <a:rPr lang="es-GT" dirty="0"/>
              <a:t> – ¿De qué es capaz? Puede ser un buen </a:t>
            </a:r>
            <a:r>
              <a:rPr lang="es-GT" dirty="0" smtClean="0"/>
              <a:t>entrenador?</a:t>
            </a:r>
            <a:endParaRPr lang="en-US" u="words" dirty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9994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John Maxwell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GT" dirty="0"/>
              <a:t>“El que se cree líder y no tiene </a:t>
            </a:r>
            <a:r>
              <a:rPr lang="es-GT" dirty="0" smtClean="0"/>
              <a:t>seguidores, sólo </a:t>
            </a:r>
            <a:r>
              <a:rPr lang="es-GT" dirty="0"/>
              <a:t>está dando un paseo”. Si usted no puede influir en otros, estos no lo seguirán. Y </a:t>
            </a:r>
            <a:r>
              <a:rPr lang="es-GT" dirty="0" smtClean="0"/>
              <a:t>si ellos </a:t>
            </a:r>
            <a:r>
              <a:rPr lang="es-GT" dirty="0"/>
              <a:t>no lo siguen, usted no es un líder. Esa es la Ley de la Influencia.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6F72DA2-C63A-4726-8DA3-1314E4F40FCC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7189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PARA DIRIGIR MAÑANA, </a:t>
            </a:r>
            <a:r>
              <a:rPr lang="en-US" dirty="0" smtClean="0"/>
              <a:t>APRENDA HOY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6F72DA2-C63A-4726-8DA3-1314E4F40FCC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374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404664"/>
            <a:ext cx="7848872" cy="612068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GT" dirty="0"/>
              <a:t>En los negocios, los jefes tienen </a:t>
            </a:r>
            <a:r>
              <a:rPr lang="es-GT" dirty="0" smtClean="0"/>
              <a:t>una tremenda </a:t>
            </a:r>
            <a:r>
              <a:rPr lang="es-GT" dirty="0"/>
              <a:t>fuerza en forma de salario, beneficios, y emolumentos. La mayoría de </a:t>
            </a:r>
            <a:r>
              <a:rPr lang="es-GT" dirty="0" smtClean="0"/>
              <a:t>los seguidores </a:t>
            </a:r>
            <a:r>
              <a:rPr lang="es-GT" dirty="0"/>
              <a:t>son </a:t>
            </a:r>
            <a:r>
              <a:rPr lang="es-GT" dirty="0" smtClean="0"/>
              <a:t>muy cooperadores </a:t>
            </a:r>
            <a:r>
              <a:rPr lang="es-GT" dirty="0"/>
              <a:t>cuando </a:t>
            </a:r>
            <a:r>
              <a:rPr lang="es-GT" dirty="0" smtClean="0"/>
              <a:t>su sustento </a:t>
            </a:r>
            <a:r>
              <a:rPr lang="es-GT" dirty="0"/>
              <a:t>está en juego.</a:t>
            </a:r>
          </a:p>
          <a:p>
            <a:pPr algn="just"/>
            <a:r>
              <a:rPr lang="es-GT" dirty="0"/>
              <a:t>Sin embargo, en </a:t>
            </a:r>
            <a:r>
              <a:rPr lang="es-GT" dirty="0" smtClean="0"/>
              <a:t>la organizaciones </a:t>
            </a:r>
            <a:r>
              <a:rPr lang="es-GT" dirty="0"/>
              <a:t>voluntarias, como las iglesias, lo único </a:t>
            </a:r>
            <a:r>
              <a:rPr lang="es-GT" dirty="0" smtClean="0"/>
              <a:t>que funciona </a:t>
            </a:r>
            <a:r>
              <a:rPr lang="es-GT" dirty="0"/>
              <a:t>es el liderazgo en su forma más pura.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6F72DA2-C63A-4726-8DA3-1314E4F40FCC}" type="datetime1">
              <a:rPr lang="es-GT" smtClean="0"/>
              <a:pPr/>
              <a:t>16/02/2026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58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Harry A. </a:t>
            </a:r>
            <a:r>
              <a:rPr lang="es-GT" dirty="0" err="1" smtClean="0"/>
              <a:t>Overstreet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GT" dirty="0" smtClean="0"/>
              <a:t>La esencia misma del poder de la influencia es hacer que el otro participe.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D396F-3B1F-46C9-AF45-4502600B37CD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94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LEY </a:t>
            </a:r>
            <a:r>
              <a:rPr lang="en-US" dirty="0" smtClean="0"/>
              <a:t>DE LA INFLUENCIA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3608" y="3886200"/>
            <a:ext cx="7056784" cy="1752600"/>
          </a:xfrm>
        </p:spPr>
        <p:txBody>
          <a:bodyPr>
            <a:normAutofit fontScale="77500" lnSpcReduction="20000"/>
          </a:bodyPr>
          <a:lstStyle/>
          <a:p>
            <a:r>
              <a:rPr lang="es-GT" i="1" dirty="0"/>
              <a:t>La verdadera medida del liderazgo es</a:t>
            </a:r>
          </a:p>
          <a:p>
            <a:r>
              <a:rPr lang="es-GT" i="1" dirty="0"/>
              <a:t>la influencia </a:t>
            </a:r>
            <a:endParaRPr lang="es-GT" i="1" dirty="0" smtClean="0"/>
          </a:p>
          <a:p>
            <a:r>
              <a:rPr lang="es-GT" i="1" dirty="0" smtClean="0"/>
              <a:t>—</a:t>
            </a:r>
            <a:r>
              <a:rPr lang="es-GT" i="1" dirty="0"/>
              <a:t>nada más, nada menos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16/02/2026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11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3600" dirty="0" err="1" smtClean="0"/>
              <a:t>Daily</a:t>
            </a:r>
            <a:r>
              <a:rPr lang="es-GT" sz="3600" dirty="0" smtClean="0"/>
              <a:t> </a:t>
            </a:r>
            <a:r>
              <a:rPr lang="es-GT" sz="3600" dirty="0"/>
              <a:t>Mail de </a:t>
            </a:r>
            <a:r>
              <a:rPr lang="es-GT" sz="3600" dirty="0" smtClean="0"/>
              <a:t>Londres:</a:t>
            </a:r>
            <a:endParaRPr lang="es-G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739949"/>
            <a:ext cx="4104456" cy="478539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s-GT" sz="2800" dirty="0" smtClean="0"/>
              <a:t>la </a:t>
            </a:r>
            <a:r>
              <a:rPr lang="es-GT" sz="2800" dirty="0"/>
              <a:t>princesa Diana y </a:t>
            </a:r>
            <a:r>
              <a:rPr lang="es-GT" sz="2800" dirty="0" smtClean="0"/>
              <a:t>la Madre </a:t>
            </a:r>
            <a:r>
              <a:rPr lang="es-GT" sz="2800" dirty="0"/>
              <a:t>Teresa recibieron el primer y segundo lugar, respectivamente, de las personas más</a:t>
            </a:r>
          </a:p>
          <a:p>
            <a:pPr algn="ctr">
              <a:buNone/>
            </a:pPr>
            <a:r>
              <a:rPr lang="es-GT" sz="2800" dirty="0"/>
              <a:t>humanitarias del mundo.</a:t>
            </a:r>
          </a:p>
        </p:txBody>
      </p:sp>
      <p:pic>
        <p:nvPicPr>
          <p:cNvPr id="2050" name="Picture 2" descr="http://t0.gstatic.com/images?q=tbn:ANd9GcQBOCZBq9IgdQO7ya9_uR-DVE6rliDtlXhYc-wivnNffhCXCktQY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1277935" cy="1728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://t3.gstatic.com/images?q=tbn:ANd9GcQPFIMl3ezZpraVjOSrpgL9hxgbV7HqpYO6I4uWIFiXTnprcr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1228725" cy="1724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LA CUESTIÓN DEL LIDERAZGO</a:t>
            </a:r>
            <a:endParaRPr lang="es-G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s-GT" dirty="0"/>
              <a:t>La princesa Diana ha sido caracterizada en muchas formas. Pero una palabra que </a:t>
            </a:r>
            <a:r>
              <a:rPr lang="es-GT" dirty="0" smtClean="0"/>
              <a:t>no recuerdo </a:t>
            </a:r>
            <a:r>
              <a:rPr lang="es-GT" dirty="0"/>
              <a:t>que se haya usado para referirse a ella es líder. Sin embargo, eso es lo que fue.</a:t>
            </a:r>
          </a:p>
          <a:p>
            <a:r>
              <a:rPr lang="es-GT" dirty="0"/>
              <a:t>Fundamentalmente, Diana hizo realidad algunas cosas porque era influyente, y liderazgo </a:t>
            </a:r>
            <a:r>
              <a:rPr lang="es-GT" dirty="0" smtClean="0"/>
              <a:t>es influencia </a:t>
            </a:r>
            <a:r>
              <a:rPr lang="es-GT" dirty="0"/>
              <a:t>—nada más, nada menos.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</p:spPr>
        <p:txBody>
          <a:bodyPr/>
          <a:lstStyle/>
          <a:p>
            <a:fld id="{6ADE4246-48EB-490D-BCAE-C675BE41BB3C}" type="slidenum">
              <a:rPr lang="es-MX" smtClean="0"/>
              <a:pPr/>
              <a:t>4</a:t>
            </a:fld>
            <a:endParaRPr lang="es-MX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LIDERAZGO NO ES…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GT" dirty="0" smtClean="0"/>
              <a:t>un </a:t>
            </a:r>
            <a:r>
              <a:rPr lang="es-GT" dirty="0"/>
              <a:t>título </a:t>
            </a:r>
            <a:r>
              <a:rPr lang="es-GT" dirty="0" smtClean="0"/>
              <a:t>impresionante</a:t>
            </a:r>
          </a:p>
          <a:p>
            <a:r>
              <a:rPr lang="es-GT" dirty="0" smtClean="0"/>
              <a:t>una </a:t>
            </a:r>
            <a:r>
              <a:rPr lang="es-GT" dirty="0"/>
              <a:t>posición de liderazgo asignada, </a:t>
            </a:r>
            <a:endParaRPr lang="es-GT" dirty="0" smtClean="0"/>
          </a:p>
          <a:p>
            <a:r>
              <a:rPr lang="es-GT" dirty="0" smtClean="0"/>
              <a:t>A </a:t>
            </a:r>
            <a:r>
              <a:rPr lang="es-GT" dirty="0"/>
              <a:t>veces es cierto. Pero los títulos no tienen mucho valor cuando se trata </a:t>
            </a:r>
            <a:r>
              <a:rPr lang="es-GT" dirty="0" smtClean="0"/>
              <a:t>del liderazgo</a:t>
            </a:r>
            <a:r>
              <a:rPr lang="es-GT" dirty="0"/>
              <a:t>. </a:t>
            </a:r>
            <a:endParaRPr lang="es-GT" dirty="0" smtClean="0"/>
          </a:p>
          <a:p>
            <a:r>
              <a:rPr lang="es-GT" dirty="0" smtClean="0"/>
              <a:t>El </a:t>
            </a:r>
            <a:r>
              <a:rPr lang="es-GT" dirty="0"/>
              <a:t>verdadero liderazgo no puede ser otorgado, nombrado, ni asignado. </a:t>
            </a:r>
            <a:r>
              <a:rPr lang="es-GT" dirty="0" smtClean="0"/>
              <a:t>Sólo procede </a:t>
            </a:r>
            <a:r>
              <a:rPr lang="es-GT" dirty="0"/>
              <a:t>de la influencia, y esta no puede imponerse. Debe ser </a:t>
            </a:r>
            <a:r>
              <a:rPr lang="es-GT" dirty="0" smtClean="0"/>
              <a:t>ganada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33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GT" sz="2800" dirty="0"/>
              <a:t>CINCO MITOS SOBRE EL LIDERAZGO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s-GT" sz="3200" dirty="0"/>
              <a:t>EL MITO DE LA </a:t>
            </a:r>
            <a:r>
              <a:rPr lang="es-GT" sz="3200" dirty="0" smtClean="0"/>
              <a:t>JEFATURA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EL MITO DEL </a:t>
            </a:r>
            <a:r>
              <a:rPr lang="en-US" sz="3200" dirty="0" smtClean="0"/>
              <a:t>EMPRESARIO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/>
              <a:t>EL MITO DEL </a:t>
            </a:r>
            <a:r>
              <a:rPr lang="en-US" sz="2800" dirty="0" smtClean="0"/>
              <a:t>CONOCIMIENTO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/>
              <a:t>EL MITO DEL </a:t>
            </a:r>
            <a:r>
              <a:rPr lang="en-US" sz="2800" dirty="0" smtClean="0"/>
              <a:t>PRECURSOR</a:t>
            </a:r>
          </a:p>
          <a:p>
            <a:pPr marL="742950" indent="-742950">
              <a:buFont typeface="+mj-lt"/>
              <a:buAutoNum type="arabicPeriod"/>
            </a:pPr>
            <a:r>
              <a:rPr lang="es-GT" sz="2800" dirty="0"/>
              <a:t>EL MITO DE LA POSICIÓN</a:t>
            </a:r>
            <a:endParaRPr lang="es-GT" sz="2800" dirty="0" smtClean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38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GT" sz="2800" dirty="0"/>
              <a:t>CINCO MITOS SOBRE EL LIDERAZGO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GT" sz="3200" dirty="0"/>
              <a:t>EL MITO DE LA GERENCIA: liderazgo y </a:t>
            </a:r>
            <a:r>
              <a:rPr lang="es-GT" sz="3200" dirty="0" smtClean="0"/>
              <a:t>la jefatura  no son </a:t>
            </a:r>
            <a:r>
              <a:rPr lang="es-GT" sz="3200" dirty="0"/>
              <a:t>lo </a:t>
            </a:r>
            <a:r>
              <a:rPr lang="es-GT" sz="3200" dirty="0" smtClean="0"/>
              <a:t>mismo</a:t>
            </a:r>
          </a:p>
          <a:p>
            <a:r>
              <a:rPr lang="en-US" sz="3200" dirty="0"/>
              <a:t>el </a:t>
            </a:r>
            <a:r>
              <a:rPr lang="en-US" sz="3200" dirty="0" err="1"/>
              <a:t>liderazgo</a:t>
            </a:r>
            <a:r>
              <a:rPr lang="en-US" sz="3200" dirty="0"/>
              <a:t> </a:t>
            </a:r>
            <a:r>
              <a:rPr lang="en-US" sz="3200" dirty="0" err="1"/>
              <a:t>consiste</a:t>
            </a:r>
            <a:r>
              <a:rPr lang="en-US" sz="3200" dirty="0"/>
              <a:t> </a:t>
            </a:r>
            <a:r>
              <a:rPr lang="en-US" sz="3200" dirty="0" smtClean="0"/>
              <a:t>en </a:t>
            </a:r>
            <a:r>
              <a:rPr lang="es-GT" sz="3200" dirty="0" smtClean="0"/>
              <a:t>influir </a:t>
            </a:r>
            <a:r>
              <a:rPr lang="es-GT" sz="3200" dirty="0"/>
              <a:t>en la gente para que siga al líder, mientras que la </a:t>
            </a:r>
            <a:r>
              <a:rPr lang="es-GT" sz="3200" dirty="0" smtClean="0"/>
              <a:t>jefatura </a:t>
            </a:r>
            <a:r>
              <a:rPr lang="es-GT" sz="3200" dirty="0"/>
              <a:t>enfoca los sistemas </a:t>
            </a:r>
            <a:r>
              <a:rPr lang="es-GT" sz="3200" dirty="0" smtClean="0"/>
              <a:t>y </a:t>
            </a:r>
            <a:r>
              <a:rPr lang="en-US" sz="3200" dirty="0" err="1" smtClean="0"/>
              <a:t>procesos</a:t>
            </a:r>
            <a:r>
              <a:rPr lang="en-US" sz="3200" dirty="0" smtClean="0"/>
              <a:t> </a:t>
            </a:r>
            <a:r>
              <a:rPr lang="en-US" sz="3200" dirty="0"/>
              <a:t>de </a:t>
            </a:r>
            <a:r>
              <a:rPr lang="en-US" sz="3200" dirty="0" err="1"/>
              <a:t>mantenimiento</a:t>
            </a:r>
            <a:r>
              <a:rPr lang="en-US" sz="3200" dirty="0"/>
              <a:t>.</a:t>
            </a:r>
            <a:endParaRPr lang="es-GT" sz="3200" dirty="0" smtClean="0"/>
          </a:p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394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/>
              <a:t>Los </a:t>
            </a:r>
            <a:r>
              <a:rPr lang="es-GT" dirty="0" smtClean="0"/>
              <a:t>jefes </a:t>
            </a:r>
            <a:r>
              <a:rPr lang="es-GT" dirty="0"/>
              <a:t>pueden mantener el rumbo, pero </a:t>
            </a:r>
            <a:r>
              <a:rPr lang="es-GT"/>
              <a:t>no </a:t>
            </a:r>
            <a:r>
              <a:rPr lang="es-GT" smtClean="0"/>
              <a:t>pueden cambiarlo</a:t>
            </a:r>
            <a:r>
              <a:rPr lang="es-GT" dirty="0"/>
              <a:t>. </a:t>
            </a:r>
            <a:r>
              <a:rPr lang="es-GT" dirty="0" smtClean="0"/>
              <a:t> Para </a:t>
            </a:r>
            <a:r>
              <a:rPr lang="es-GT" dirty="0"/>
              <a:t>cambiar el rumbo de las personas, usted necesita influencia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27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GT" sz="2800" dirty="0"/>
              <a:t>CINCO MITOS SOBRE EL LIDERAZGO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EL </a:t>
            </a:r>
            <a:r>
              <a:rPr lang="en-US" sz="3200" dirty="0"/>
              <a:t>MITO DEL </a:t>
            </a:r>
            <a:r>
              <a:rPr lang="en-US" sz="3200" dirty="0" smtClean="0"/>
              <a:t>EMPRESARIO </a:t>
            </a:r>
            <a:r>
              <a:rPr lang="es-GT" sz="3200" dirty="0"/>
              <a:t>Con gran frecuencia la gente supone que todos los vendedores y empresarios son </a:t>
            </a:r>
            <a:r>
              <a:rPr lang="es-GT" sz="3200" dirty="0" smtClean="0"/>
              <a:t>líderes. Pero </a:t>
            </a:r>
            <a:r>
              <a:rPr lang="es-GT" sz="3200" dirty="0"/>
              <a:t>ese no siempre es el caso</a:t>
            </a:r>
            <a:r>
              <a:rPr lang="es-GT" sz="3200" dirty="0" smtClean="0"/>
              <a:t>.</a:t>
            </a:r>
          </a:p>
          <a:p>
            <a:r>
              <a:rPr lang="es-GT" sz="3200" dirty="0"/>
              <a:t>persuadir a la gente por un momento, pero no </a:t>
            </a:r>
            <a:r>
              <a:rPr lang="es-GT" sz="3200" dirty="0" smtClean="0"/>
              <a:t>tiene influencia </a:t>
            </a:r>
            <a:r>
              <a:rPr lang="es-GT" sz="3200" dirty="0"/>
              <a:t>sobre ellos a largo plazo.</a:t>
            </a:r>
            <a:endParaRPr lang="en-US" sz="3200" dirty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16/02/2026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394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Excelencia Personal del Trabajo">
      <a:dk1>
        <a:srgbClr val="FFFFFF"/>
      </a:dk1>
      <a:lt1>
        <a:srgbClr val="000000"/>
      </a:lt1>
      <a:dk2>
        <a:srgbClr val="FFFFFF"/>
      </a:dk2>
      <a:lt2>
        <a:srgbClr val="040351"/>
      </a:lt2>
      <a:accent1>
        <a:srgbClr val="FFCC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celencia Personal del Trabajo">
      <a:majorFont>
        <a:latin typeface="Copperplate Gothic Bold"/>
        <a:ea typeface=""/>
        <a:cs typeface=""/>
      </a:majorFont>
      <a:minorFont>
        <a:latin typeface="Copperplate Goth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6094</TotalTime>
  <Words>707</Words>
  <Application>Microsoft Office PowerPoint</Application>
  <PresentationFormat>Presentación en pantalla (4:3)</PresentationFormat>
  <Paragraphs>82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Copperplate Gothic Bold</vt:lpstr>
      <vt:lpstr>Copperplate Gothic Light</vt:lpstr>
      <vt:lpstr>Wingdings</vt:lpstr>
      <vt:lpstr>Tema de Office</vt:lpstr>
      <vt:lpstr>Las 21 leyes irrefutables del liderazgo </vt:lpstr>
      <vt:lpstr>LA LEY DE LA INFLUENCIA</vt:lpstr>
      <vt:lpstr>Daily Mail de Londres:</vt:lpstr>
      <vt:lpstr>LA CUESTIÓN DEL LIDERAZGO</vt:lpstr>
      <vt:lpstr>LIDERAZGO NO ES…</vt:lpstr>
      <vt:lpstr>CINCO MITOS SOBRE EL LIDERAZGO</vt:lpstr>
      <vt:lpstr>CINCO MITOS SOBRE EL LIDERAZGO</vt:lpstr>
      <vt:lpstr>Presentación de PowerPoint</vt:lpstr>
      <vt:lpstr>CINCO MITOS SOBRE EL LIDERAZGO</vt:lpstr>
      <vt:lpstr>CINCO MITOS SOBRE EL LIDERAZGO</vt:lpstr>
      <vt:lpstr>CINCO MITOS SOBRE EL LIDERAZGO</vt:lpstr>
      <vt:lpstr>CINCO MITOS SOBRE EL LIDERAZGO</vt:lpstr>
      <vt:lpstr>Hay 7 Factores del Liderazgo:</vt:lpstr>
      <vt:lpstr>John Maxwell</vt:lpstr>
      <vt:lpstr>Presentación de PowerPoint</vt:lpstr>
      <vt:lpstr>Presentación de PowerPoint</vt:lpstr>
      <vt:lpstr>Harry A. Overstreet</vt:lpstr>
    </vt:vector>
  </TitlesOfParts>
  <Company>CODICO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CODICO</dc:creator>
  <cp:lastModifiedBy>Jennifer</cp:lastModifiedBy>
  <cp:revision>142</cp:revision>
  <dcterms:created xsi:type="dcterms:W3CDTF">2011-10-05T01:03:11Z</dcterms:created>
  <dcterms:modified xsi:type="dcterms:W3CDTF">2026-02-16T19:46:44Z</dcterms:modified>
</cp:coreProperties>
</file>