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0" d="100"/>
          <a:sy n="140" d="100"/>
        </p:scale>
        <p:origin x="6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9580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Shape 1"/>
          <p:cNvSpPr/>
          <p:nvPr/>
        </p:nvSpPr>
        <p:spPr>
          <a:xfrm>
            <a:off x="5486400" y="-914400"/>
            <a:ext cx="5029200" cy="5029200"/>
          </a:xfrm>
          <a:prstGeom prst="ellipse">
            <a:avLst/>
          </a:prstGeom>
          <a:solidFill>
            <a:srgbClr val="283593">
              <a:alpha val="30000"/>
            </a:srgbClr>
          </a:solidFill>
          <a:ln w="12700">
            <a:solidFill>
              <a:srgbClr val="283593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" name="Shape 2"/>
          <p:cNvSpPr/>
          <p:nvPr/>
        </p:nvSpPr>
        <p:spPr>
          <a:xfrm>
            <a:off x="6583680" y="2926080"/>
            <a:ext cx="3474720" cy="3474720"/>
          </a:xfrm>
          <a:prstGeom prst="ellipse">
            <a:avLst/>
          </a:prstGeom>
          <a:solidFill>
            <a:srgbClr val="3949AB">
              <a:alpha val="28000"/>
            </a:srgbClr>
          </a:solidFill>
          <a:ln w="12700">
            <a:solidFill>
              <a:srgbClr val="3949AB">
                <a:alpha val="28000"/>
              </a:srgbClr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Shape 3"/>
          <p:cNvSpPr/>
          <p:nvPr/>
        </p:nvSpPr>
        <p:spPr>
          <a:xfrm>
            <a:off x="411480" y="438912"/>
            <a:ext cx="4937760" cy="402336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411480" y="438912"/>
            <a:ext cx="4937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237E"/>
                </a:solidFill>
              </a:rPr>
              <a:t>EMPRENDIMIENTO · 3ro. Básico · Colegio Cristiano Nicolás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960120"/>
            <a:ext cx="74980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⚖️ ADMINISTRACIÓN</a:t>
            </a:r>
            <a:endParaRPr lang="en-US" sz="4600" dirty="0"/>
          </a:p>
          <a:p>
            <a:pPr marL="0" indent="0" algn="l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ASPECTOS</a:t>
            </a:r>
            <a:endParaRPr lang="en-US" sz="4600" dirty="0"/>
          </a:p>
          <a:p>
            <a:pPr marL="0" indent="0" algn="l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LEGALES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457200" y="385876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F57F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Requisitos legales · IVA · ISR · IUSI · Procesos administrativos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283593"/>
          </a:solidFill>
          <a:ln w="12700">
            <a:solidFill>
              <a:srgbClr val="283593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Text 8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ECEFF1"/>
                </a:solidFill>
              </a:rPr>
              <a:t>Conoce tus derechos y obligaciones como emprendedor · Unidad 2</a:t>
            </a:r>
            <a:endParaRPr lang="en-US" sz="1200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ACEC7574-2B20-FB0B-0B3B-0058D3B87E6C}"/>
              </a:ext>
            </a:extLst>
          </p:cNvPr>
          <p:cNvSpPr/>
          <p:nvPr/>
        </p:nvSpPr>
        <p:spPr>
          <a:xfrm>
            <a:off x="6543032" y="2342629"/>
            <a:ext cx="1595128" cy="1552715"/>
          </a:xfrm>
          <a:custGeom>
            <a:avLst/>
            <a:gdLst/>
            <a:ahLst/>
            <a:cxnLst/>
            <a:rect l="l" t="t" r="r" b="b"/>
            <a:pathLst>
              <a:path w="3864153" h="3864153">
                <a:moveTo>
                  <a:pt x="0" y="0"/>
                </a:moveTo>
                <a:lnTo>
                  <a:pt x="3864153" y="0"/>
                </a:lnTo>
                <a:lnTo>
                  <a:pt x="3864153" y="3864154"/>
                </a:lnTo>
                <a:lnTo>
                  <a:pt x="0" y="386415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7198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G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⚖️ PASOS PARA ABRIR UN NEGOCIO LEGALMENTE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28600" y="1078992"/>
            <a:ext cx="2743200" cy="1572768"/>
          </a:xfrm>
          <a:prstGeom prst="rect">
            <a:avLst/>
          </a:prstGeom>
          <a:solidFill>
            <a:srgbClr val="FFFFFF"/>
          </a:solidFill>
          <a:ln w="1905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5" name="Shape 3"/>
          <p:cNvSpPr/>
          <p:nvPr/>
        </p:nvSpPr>
        <p:spPr>
          <a:xfrm>
            <a:off x="228600" y="1078992"/>
            <a:ext cx="2743200" cy="402336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274320" y="1078992"/>
            <a:ext cx="2651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PASO 1 · Nombre del Negocio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20040" y="1536192"/>
            <a:ext cx="2560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Verifica disponibilidad y regístralo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en el Registro Mercantil.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182112" y="1078992"/>
            <a:ext cx="2743200" cy="1572768"/>
          </a:xfrm>
          <a:prstGeom prst="rect">
            <a:avLst/>
          </a:prstGeom>
          <a:solidFill>
            <a:srgbClr val="FFFFFF"/>
          </a:solidFill>
          <a:ln w="1905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9" name="Shape 7"/>
          <p:cNvSpPr/>
          <p:nvPr/>
        </p:nvSpPr>
        <p:spPr>
          <a:xfrm>
            <a:off x="3182112" y="1078992"/>
            <a:ext cx="2743200" cy="402336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Text 8"/>
          <p:cNvSpPr/>
          <p:nvPr/>
        </p:nvSpPr>
        <p:spPr>
          <a:xfrm>
            <a:off x="3227832" y="1078992"/>
            <a:ext cx="2651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PASO 2 · Patente de Comercio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3273552" y="1536192"/>
            <a:ext cx="2560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Trámite en el Registro Mercantil.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Costo varía según capital.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135624" y="1078992"/>
            <a:ext cx="2743200" cy="1572768"/>
          </a:xfrm>
          <a:prstGeom prst="rect">
            <a:avLst/>
          </a:prstGeom>
          <a:solidFill>
            <a:srgbClr val="FFFFFF"/>
          </a:solidFill>
          <a:ln w="1905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13" name="Shape 11"/>
          <p:cNvSpPr/>
          <p:nvPr/>
        </p:nvSpPr>
        <p:spPr>
          <a:xfrm>
            <a:off x="6135624" y="1078992"/>
            <a:ext cx="2743200" cy="402336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4" name="Text 12"/>
          <p:cNvSpPr/>
          <p:nvPr/>
        </p:nvSpPr>
        <p:spPr>
          <a:xfrm>
            <a:off x="6181344" y="1078992"/>
            <a:ext cx="2651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PASO 3 · NIT en la SAT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227064" y="1536192"/>
            <a:ext cx="2560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Número de Identificación Tributaria.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Se obtiene gratis en la SAT.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28600" y="2907792"/>
            <a:ext cx="2743200" cy="1572768"/>
          </a:xfrm>
          <a:prstGeom prst="rect">
            <a:avLst/>
          </a:prstGeom>
          <a:solidFill>
            <a:srgbClr val="FFFFFF"/>
          </a:solidFill>
          <a:ln w="1905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17" name="Shape 15"/>
          <p:cNvSpPr/>
          <p:nvPr/>
        </p:nvSpPr>
        <p:spPr>
          <a:xfrm>
            <a:off x="228600" y="2907792"/>
            <a:ext cx="2743200" cy="402336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6"/>
          <p:cNvSpPr/>
          <p:nvPr/>
        </p:nvSpPr>
        <p:spPr>
          <a:xfrm>
            <a:off x="274320" y="2907792"/>
            <a:ext cx="2651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PASO 4 · Licencia Municipal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20040" y="3364992"/>
            <a:ext cx="2560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Permiso de la Municipalidad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donde operará el negocio.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182112" y="2907792"/>
            <a:ext cx="2743200" cy="1572768"/>
          </a:xfrm>
          <a:prstGeom prst="rect">
            <a:avLst/>
          </a:prstGeom>
          <a:solidFill>
            <a:srgbClr val="FFFFFF"/>
          </a:solidFill>
          <a:ln w="1905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21" name="Shape 19"/>
          <p:cNvSpPr/>
          <p:nvPr/>
        </p:nvSpPr>
        <p:spPr>
          <a:xfrm>
            <a:off x="3182112" y="2907792"/>
            <a:ext cx="2743200" cy="402336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2" name="Text 20"/>
          <p:cNvSpPr/>
          <p:nvPr/>
        </p:nvSpPr>
        <p:spPr>
          <a:xfrm>
            <a:off x="3227832" y="2907792"/>
            <a:ext cx="2651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PASO 5 · Registro IGSS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3273552" y="3364992"/>
            <a:ext cx="2560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Si tienes empleados, regístrate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como patrono en el IGSS.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6135624" y="2907792"/>
            <a:ext cx="2743200" cy="1572768"/>
          </a:xfrm>
          <a:prstGeom prst="rect">
            <a:avLst/>
          </a:prstGeom>
          <a:solidFill>
            <a:srgbClr val="FFFFFF"/>
          </a:solidFill>
          <a:ln w="1905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25" name="Shape 23"/>
          <p:cNvSpPr/>
          <p:nvPr/>
        </p:nvSpPr>
        <p:spPr>
          <a:xfrm>
            <a:off x="6135624" y="2907792"/>
            <a:ext cx="2743200" cy="402336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4"/>
          <p:cNvSpPr/>
          <p:nvPr/>
        </p:nvSpPr>
        <p:spPr>
          <a:xfrm>
            <a:off x="6181344" y="2907792"/>
            <a:ext cx="2651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PASO 6 · Libros Contables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6227064" y="3364992"/>
            <a:ext cx="2560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Registra libros autorizados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por la SAT: Diario y Mayor.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0" y="4773168"/>
            <a:ext cx="9144000" cy="370332"/>
          </a:xfrm>
          <a:prstGeom prst="rect">
            <a:avLst/>
          </a:prstGeom>
          <a:solidFill>
            <a:srgbClr val="283593"/>
          </a:solidFill>
          <a:ln w="12700">
            <a:solidFill>
              <a:srgbClr val="283593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9" name="Text 27"/>
          <p:cNvSpPr/>
          <p:nvPr/>
        </p:nvSpPr>
        <p:spPr>
          <a:xfrm>
            <a:off x="274320" y="4773168"/>
            <a:ext cx="8595360" cy="370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EF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3949AB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🧾 IVA — IMPUESTO AL VALOR AGREGADO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78992"/>
            <a:ext cx="2011680" cy="2011680"/>
          </a:xfrm>
          <a:prstGeom prst="ellipse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Text 3"/>
          <p:cNvSpPr/>
          <p:nvPr/>
        </p:nvSpPr>
        <p:spPr>
          <a:xfrm>
            <a:off x="274320" y="1078992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57F17"/>
                </a:solidFill>
              </a:rPr>
              <a:t>12%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320040" y="312724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46E7A"/>
                </a:solidFill>
              </a:rPr>
              <a:t>Tasa IVA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46E7A"/>
                </a:solidFill>
              </a:rPr>
              <a:t>Guatemala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514600" y="1078992"/>
            <a:ext cx="6355080" cy="749808"/>
          </a:xfrm>
          <a:prstGeom prst="rect">
            <a:avLst/>
          </a:prstGeom>
          <a:solidFill>
            <a:srgbClr val="E8EAF6"/>
          </a:solidFill>
          <a:ln w="1016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Text 6"/>
          <p:cNvSpPr/>
          <p:nvPr/>
        </p:nvSpPr>
        <p:spPr>
          <a:xfrm>
            <a:off x="2633472" y="1124712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7E"/>
                </a:solidFill>
              </a:rPr>
              <a:t>¿Qué es?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633472" y="1444752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Impuesto que se cobra sobre la compra y venta de bienes y servicios en Guatemala.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2514600" y="1947672"/>
            <a:ext cx="6355080" cy="749808"/>
          </a:xfrm>
          <a:prstGeom prst="rect">
            <a:avLst/>
          </a:prstGeom>
          <a:solidFill>
            <a:srgbClr val="ECEFF1"/>
          </a:solidFill>
          <a:ln w="1016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Text 9"/>
          <p:cNvSpPr/>
          <p:nvPr/>
        </p:nvSpPr>
        <p:spPr>
          <a:xfrm>
            <a:off x="2633472" y="1993392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7E"/>
                </a:solidFill>
              </a:rPr>
              <a:t>¿Quién lo paga?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633472" y="2313432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El consumidor final lo paga. El negocio lo recauda y lo entrega a la SAT mensualmente.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514600" y="2816352"/>
            <a:ext cx="6355080" cy="749808"/>
          </a:xfrm>
          <a:prstGeom prst="rect">
            <a:avLst/>
          </a:prstGeom>
          <a:solidFill>
            <a:srgbClr val="E8EAF6"/>
          </a:solidFill>
          <a:ln w="1016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4" name="Text 12"/>
          <p:cNvSpPr/>
          <p:nvPr/>
        </p:nvSpPr>
        <p:spPr>
          <a:xfrm>
            <a:off x="2633472" y="2862072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7E"/>
                </a:solidFill>
              </a:rPr>
              <a:t>¿Cómo se calcula?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633472" y="3182112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Precio del producto × 1.12. Ejemplo: Q100 + 12% = Q112 total al cliente.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514600" y="3685032"/>
            <a:ext cx="6355080" cy="749808"/>
          </a:xfrm>
          <a:prstGeom prst="rect">
            <a:avLst/>
          </a:prstGeom>
          <a:solidFill>
            <a:srgbClr val="ECEFF1"/>
          </a:solidFill>
          <a:ln w="1016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7" name="Text 15"/>
          <p:cNvSpPr/>
          <p:nvPr/>
        </p:nvSpPr>
        <p:spPr>
          <a:xfrm>
            <a:off x="2633472" y="3730752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37E"/>
                </a:solidFill>
              </a:rPr>
              <a:t>Declaración SAT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633472" y="4050792"/>
            <a:ext cx="6080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Se declara cada mes usando el formulario SAT-2237 en el portal sat.gob.gt.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283593"/>
          </a:solidFill>
          <a:ln w="12700">
            <a:solidFill>
              <a:srgbClr val="283593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Text 18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EF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📑 ISR e IUSI — IMPUESTOS DIRECTOS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4114800" cy="438912"/>
          </a:xfrm>
          <a:prstGeom prst="rect">
            <a:avLst/>
          </a:prstGeom>
          <a:solidFill>
            <a:srgbClr val="3949AB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Text 3"/>
          <p:cNvSpPr/>
          <p:nvPr/>
        </p:nvSpPr>
        <p:spPr>
          <a:xfrm>
            <a:off x="228600" y="105156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ISR · Impuesto Sobre la Renta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28600" y="1536192"/>
            <a:ext cx="4114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7" name="Text 5"/>
          <p:cNvSpPr/>
          <p:nvPr/>
        </p:nvSpPr>
        <p:spPr>
          <a:xfrm>
            <a:off x="320040" y="1609344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Grava las GANANCIAS de personas y empresas.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28600" y="2066544"/>
            <a:ext cx="4114800" cy="475488"/>
          </a:xfrm>
          <a:prstGeom prst="rect">
            <a:avLst/>
          </a:prstGeom>
          <a:solidFill>
            <a:srgbClr val="ECEFF1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9" name="Text 7"/>
          <p:cNvSpPr/>
          <p:nvPr/>
        </p:nvSpPr>
        <p:spPr>
          <a:xfrm>
            <a:off x="320040" y="2139696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Régimen General: 5% sobre ingresos brutos.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228600" y="2596896"/>
            <a:ext cx="4114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Text 9"/>
          <p:cNvSpPr/>
          <p:nvPr/>
        </p:nvSpPr>
        <p:spPr>
          <a:xfrm>
            <a:off x="320040" y="267004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Régimen Opcional: 7% sobre utilidades.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28600" y="3127248"/>
            <a:ext cx="4114800" cy="475488"/>
          </a:xfrm>
          <a:prstGeom prst="rect">
            <a:avLst/>
          </a:prstGeom>
          <a:solidFill>
            <a:srgbClr val="ECEFF1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3" name="Text 11"/>
          <p:cNvSpPr/>
          <p:nvPr/>
        </p:nvSpPr>
        <p:spPr>
          <a:xfrm>
            <a:off x="320040" y="3200400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Se declara mensual o trimestral según el régimen.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28600" y="3657600"/>
            <a:ext cx="4114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5" name="Text 13"/>
          <p:cNvSpPr/>
          <p:nvPr/>
        </p:nvSpPr>
        <p:spPr>
          <a:xfrm>
            <a:off x="320040" y="373075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Toda empresa debe estar registrada en la SAT.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800600" y="1051560"/>
            <a:ext cx="4114800" cy="438912"/>
          </a:xfrm>
          <a:prstGeom prst="rect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7" name="Text 15"/>
          <p:cNvSpPr/>
          <p:nvPr/>
        </p:nvSpPr>
        <p:spPr>
          <a:xfrm>
            <a:off x="4800600" y="1051560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1A237E"/>
                </a:solidFill>
              </a:rPr>
              <a:t>IUSI · Impuesto Único sobre Inmuebles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800600" y="1536192"/>
            <a:ext cx="4114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9" name="Text 17"/>
          <p:cNvSpPr/>
          <p:nvPr/>
        </p:nvSpPr>
        <p:spPr>
          <a:xfrm>
            <a:off x="4892040" y="1609344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Grava la propiedad de bienes inmuebles.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800600" y="2066544"/>
            <a:ext cx="4114800" cy="475488"/>
          </a:xfrm>
          <a:prstGeom prst="rect">
            <a:avLst/>
          </a:prstGeom>
          <a:solidFill>
            <a:srgbClr val="ECEFF1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1" name="Text 19"/>
          <p:cNvSpPr/>
          <p:nvPr/>
        </p:nvSpPr>
        <p:spPr>
          <a:xfrm>
            <a:off x="4892040" y="2139696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Tasa: entre 0.2% y 0.9% del valor catastral.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800600" y="2596896"/>
            <a:ext cx="4114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3" name="Text 21"/>
          <p:cNvSpPr/>
          <p:nvPr/>
        </p:nvSpPr>
        <p:spPr>
          <a:xfrm>
            <a:off x="4892040" y="267004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Se paga a la Municipalidad del inmueble.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800600" y="3127248"/>
            <a:ext cx="4114800" cy="475488"/>
          </a:xfrm>
          <a:prstGeom prst="rect">
            <a:avLst/>
          </a:prstGeom>
          <a:solidFill>
            <a:srgbClr val="ECEFF1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5" name="Text 23"/>
          <p:cNvSpPr/>
          <p:nvPr/>
        </p:nvSpPr>
        <p:spPr>
          <a:xfrm>
            <a:off x="4892040" y="3200400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Cuotas: marzo, junio, septiembre, diciembre.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800600" y="3657600"/>
            <a:ext cx="4114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CEFF1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7" name="Text 25"/>
          <p:cNvSpPr/>
          <p:nvPr/>
        </p:nvSpPr>
        <p:spPr>
          <a:xfrm>
            <a:off x="4892040" y="373075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</a:rPr>
              <a:t>► Aplica si tu negocio tiene local propio.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283593"/>
          </a:solidFill>
          <a:ln w="12700">
            <a:solidFill>
              <a:srgbClr val="283593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9" name="Text 27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EF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🏛️ CULTURA TRIBUTARIA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042416"/>
            <a:ext cx="8595360" cy="621792"/>
          </a:xfrm>
          <a:prstGeom prst="rect">
            <a:avLst/>
          </a:prstGeom>
          <a:solidFill>
            <a:srgbClr val="E8EAF6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Text 3"/>
          <p:cNvSpPr/>
          <p:nvPr/>
        </p:nvSpPr>
        <p:spPr>
          <a:xfrm>
            <a:off x="384048" y="1078992"/>
            <a:ext cx="835761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833"/>
                </a:solidFill>
              </a:rPr>
              <a:t>La cultura tributaria es el conjunto de valores y actitudes frente al pago de impuestos. Pagar impuestos es un deber ciudadano que financia hospitales, escuelas y carreteras.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828800"/>
            <a:ext cx="1920240" cy="2633472"/>
          </a:xfrm>
          <a:prstGeom prst="rect">
            <a:avLst/>
          </a:prstGeom>
          <a:solidFill>
            <a:srgbClr val="E8EAF6"/>
          </a:solidFill>
          <a:ln w="1524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7" name="Shape 5"/>
          <p:cNvSpPr/>
          <p:nvPr/>
        </p:nvSpPr>
        <p:spPr>
          <a:xfrm>
            <a:off x="914400" y="1920240"/>
            <a:ext cx="640080" cy="640080"/>
          </a:xfrm>
          <a:prstGeom prst="ellipse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Text 6"/>
          <p:cNvSpPr/>
          <p:nvPr/>
        </p:nvSpPr>
        <p:spPr>
          <a:xfrm>
            <a:off x="914400" y="19202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🏥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20040" y="26517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Salud Pública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65760" y="3035808"/>
            <a:ext cx="17373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46E7A"/>
                </a:solidFill>
              </a:rPr>
              <a:t>Hospitales y centros de salud se financian con impuestos.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450592" y="1828800"/>
            <a:ext cx="1920240" cy="2633472"/>
          </a:xfrm>
          <a:prstGeom prst="rect">
            <a:avLst/>
          </a:prstGeom>
          <a:solidFill>
            <a:srgbClr val="E8EAF6"/>
          </a:solidFill>
          <a:ln w="1524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12" name="Shape 10"/>
          <p:cNvSpPr/>
          <p:nvPr/>
        </p:nvSpPr>
        <p:spPr>
          <a:xfrm>
            <a:off x="3090672" y="1920240"/>
            <a:ext cx="640080" cy="640080"/>
          </a:xfrm>
          <a:prstGeom prst="ellipse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3" name="Text 11"/>
          <p:cNvSpPr/>
          <p:nvPr/>
        </p:nvSpPr>
        <p:spPr>
          <a:xfrm>
            <a:off x="3090672" y="19202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🏫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496312" y="26517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Educación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542032" y="3035808"/>
            <a:ext cx="17373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46E7A"/>
                </a:solidFill>
              </a:rPr>
              <a:t>Escuelas y universidades públicas dependen de los tributos.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626864" y="1828800"/>
            <a:ext cx="1920240" cy="2633472"/>
          </a:xfrm>
          <a:prstGeom prst="rect">
            <a:avLst/>
          </a:prstGeom>
          <a:solidFill>
            <a:srgbClr val="E8EAF6"/>
          </a:solidFill>
          <a:ln w="1524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17" name="Shape 15"/>
          <p:cNvSpPr/>
          <p:nvPr/>
        </p:nvSpPr>
        <p:spPr>
          <a:xfrm>
            <a:off x="5266944" y="1920240"/>
            <a:ext cx="640080" cy="640080"/>
          </a:xfrm>
          <a:prstGeom prst="ellipse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6"/>
          <p:cNvSpPr/>
          <p:nvPr/>
        </p:nvSpPr>
        <p:spPr>
          <a:xfrm>
            <a:off x="5266944" y="19202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🛣️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672584" y="26517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Infraestructura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718304" y="3035808"/>
            <a:ext cx="17373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46E7A"/>
                </a:solidFill>
              </a:rPr>
              <a:t>Carreteras, puentes y servicios básicos del país.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803136" y="1828800"/>
            <a:ext cx="1920240" cy="2633472"/>
          </a:xfrm>
          <a:prstGeom prst="rect">
            <a:avLst/>
          </a:prstGeom>
          <a:solidFill>
            <a:srgbClr val="E8EAF6"/>
          </a:solidFill>
          <a:ln w="15240">
            <a:solidFill>
              <a:srgbClr val="3949AB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s-GT"/>
          </a:p>
        </p:txBody>
      </p:sp>
      <p:sp>
        <p:nvSpPr>
          <p:cNvPr id="22" name="Shape 20"/>
          <p:cNvSpPr/>
          <p:nvPr/>
        </p:nvSpPr>
        <p:spPr>
          <a:xfrm>
            <a:off x="7443216" y="1920240"/>
            <a:ext cx="640080" cy="640080"/>
          </a:xfrm>
          <a:prstGeom prst="ellipse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3" name="Text 21"/>
          <p:cNvSpPr/>
          <p:nvPr/>
        </p:nvSpPr>
        <p:spPr>
          <a:xfrm>
            <a:off x="7443216" y="19202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🔒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848856" y="26517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Seguridad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94576" y="3035808"/>
            <a:ext cx="17373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546E7A"/>
                </a:solidFill>
              </a:rPr>
              <a:t>Policía, bomberos y protección civil de todos.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283593"/>
          </a:solidFill>
          <a:ln w="12700">
            <a:solidFill>
              <a:srgbClr val="283593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7" name="Text 25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EF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EA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3949AB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🔄 PROCESOS ADMINISTRATIVOS DE UN NEGOCIO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2011680" y="1764792"/>
            <a:ext cx="274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237E"/>
                </a:solidFill>
              </a:rPr>
              <a:t>▶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56032" y="1188720"/>
            <a:ext cx="1664208" cy="621792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256032" y="1188720"/>
            <a:ext cx="16642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57F17"/>
                </a:solidFill>
              </a:rPr>
              <a:t>📋 1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56032" y="1874520"/>
            <a:ext cx="1664208" cy="2578608"/>
          </a:xfrm>
          <a:prstGeom prst="rect">
            <a:avLst/>
          </a:prstGeom>
          <a:solidFill>
            <a:srgbClr val="FFFFFF"/>
          </a:solidFill>
          <a:ln w="1524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8" name="Text 6"/>
          <p:cNvSpPr/>
          <p:nvPr/>
        </p:nvSpPr>
        <p:spPr>
          <a:xfrm>
            <a:off x="301752" y="1920240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Planificación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9184" y="2377440"/>
            <a:ext cx="151790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833"/>
                </a:solidFill>
              </a:rPr>
              <a:t>Define metas, recursos y estrategias del negocio a corto y largo plazo.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749040" y="1764792"/>
            <a:ext cx="274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237E"/>
                </a:solidFill>
              </a:rPr>
              <a:t>▶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993392" y="1188720"/>
            <a:ext cx="1664208" cy="621792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2" name="Text 10"/>
          <p:cNvSpPr/>
          <p:nvPr/>
        </p:nvSpPr>
        <p:spPr>
          <a:xfrm>
            <a:off x="1993392" y="1188720"/>
            <a:ext cx="16642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57F17"/>
                </a:solidFill>
              </a:rPr>
              <a:t>🗂️ 2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1993392" y="1874520"/>
            <a:ext cx="1664208" cy="2578608"/>
          </a:xfrm>
          <a:prstGeom prst="rect">
            <a:avLst/>
          </a:prstGeom>
          <a:solidFill>
            <a:srgbClr val="FFFFFF"/>
          </a:solidFill>
          <a:ln w="1524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4" name="Text 12"/>
          <p:cNvSpPr/>
          <p:nvPr/>
        </p:nvSpPr>
        <p:spPr>
          <a:xfrm>
            <a:off x="2039112" y="1920240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Organización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66544" y="2377440"/>
            <a:ext cx="151790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833"/>
                </a:solidFill>
              </a:rPr>
              <a:t>Asigna tareas, roles y responsabilidades a cada integrante del equipo.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5486400" y="1764792"/>
            <a:ext cx="274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237E"/>
                </a:solidFill>
              </a:rPr>
              <a:t>▶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730752" y="1188720"/>
            <a:ext cx="1664208" cy="621792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8" name="Text 16"/>
          <p:cNvSpPr/>
          <p:nvPr/>
        </p:nvSpPr>
        <p:spPr>
          <a:xfrm>
            <a:off x="3730752" y="1188720"/>
            <a:ext cx="16642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57F17"/>
                </a:solidFill>
              </a:rPr>
              <a:t>🎯 3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3730752" y="1874520"/>
            <a:ext cx="1664208" cy="2578608"/>
          </a:xfrm>
          <a:prstGeom prst="rect">
            <a:avLst/>
          </a:prstGeom>
          <a:solidFill>
            <a:srgbClr val="FFFFFF"/>
          </a:solidFill>
          <a:ln w="1524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Text 18"/>
          <p:cNvSpPr/>
          <p:nvPr/>
        </p:nvSpPr>
        <p:spPr>
          <a:xfrm>
            <a:off x="3776472" y="1920240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Dirección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803904" y="2377440"/>
            <a:ext cx="151790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833"/>
                </a:solidFill>
              </a:rPr>
              <a:t>Lidera, motiva y guía al equipo hacia el logro de los objetivos.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7223760" y="1764792"/>
            <a:ext cx="2743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237E"/>
                </a:solidFill>
              </a:rPr>
              <a:t>▶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468112" y="1188720"/>
            <a:ext cx="1664208" cy="621792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4" name="Text 22"/>
          <p:cNvSpPr/>
          <p:nvPr/>
        </p:nvSpPr>
        <p:spPr>
          <a:xfrm>
            <a:off x="5468112" y="1188720"/>
            <a:ext cx="16642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57F17"/>
                </a:solidFill>
              </a:rPr>
              <a:t>📊 4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5468112" y="1874520"/>
            <a:ext cx="1664208" cy="2578608"/>
          </a:xfrm>
          <a:prstGeom prst="rect">
            <a:avLst/>
          </a:prstGeom>
          <a:solidFill>
            <a:srgbClr val="FFFFFF"/>
          </a:solidFill>
          <a:ln w="1524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4"/>
          <p:cNvSpPr/>
          <p:nvPr/>
        </p:nvSpPr>
        <p:spPr>
          <a:xfrm>
            <a:off x="5513832" y="1920240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Control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541264" y="2377440"/>
            <a:ext cx="151790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833"/>
                </a:solidFill>
              </a:rPr>
              <a:t>Mide los resultados obtenidos y corrige lo que no funciona correctamente.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7205472" y="1188720"/>
            <a:ext cx="1664208" cy="621792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9" name="Text 27"/>
          <p:cNvSpPr/>
          <p:nvPr/>
        </p:nvSpPr>
        <p:spPr>
          <a:xfrm>
            <a:off x="7205472" y="1188720"/>
            <a:ext cx="16642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57F17"/>
                </a:solidFill>
              </a:rPr>
              <a:t>📒 5</a:t>
            </a:r>
            <a:endParaRPr lang="en-US" sz="2200" dirty="0"/>
          </a:p>
        </p:txBody>
      </p:sp>
      <p:sp>
        <p:nvSpPr>
          <p:cNvPr id="30" name="Shape 28"/>
          <p:cNvSpPr/>
          <p:nvPr/>
        </p:nvSpPr>
        <p:spPr>
          <a:xfrm>
            <a:off x="7205472" y="1874520"/>
            <a:ext cx="1664208" cy="2578608"/>
          </a:xfrm>
          <a:prstGeom prst="rect">
            <a:avLst/>
          </a:prstGeom>
          <a:solidFill>
            <a:srgbClr val="FFFFFF"/>
          </a:solidFill>
          <a:ln w="1524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1" name="Text 29"/>
          <p:cNvSpPr/>
          <p:nvPr/>
        </p:nvSpPr>
        <p:spPr>
          <a:xfrm>
            <a:off x="7251192" y="1920240"/>
            <a:ext cx="15727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37E"/>
                </a:solidFill>
              </a:rPr>
              <a:t>Registro Contable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7278624" y="2377440"/>
            <a:ext cx="151790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833"/>
                </a:solidFill>
              </a:rPr>
              <a:t>Registra todos los movimientos de dinero: ingresos, egresos y balances.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0" y="4645152"/>
            <a:ext cx="9144000" cy="498348"/>
          </a:xfrm>
          <a:prstGeom prst="rect">
            <a:avLst/>
          </a:prstGeom>
          <a:solidFill>
            <a:srgbClr val="283593"/>
          </a:solidFill>
          <a:ln w="12700">
            <a:solidFill>
              <a:srgbClr val="283593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4" name="Text 32"/>
          <p:cNvSpPr/>
          <p:nvPr/>
        </p:nvSpPr>
        <p:spPr>
          <a:xfrm>
            <a:off x="274320" y="4645152"/>
            <a:ext cx="859536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EFF1"/>
                </a:solidFill>
              </a:rPr>
              <a:t>Emprendimiento · 3ro. Básico · Colegio Cristiano Nicolás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137160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57F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💡 TIPS: CUMPLE LA LEY Y TRIUNFA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22960"/>
            <a:ext cx="8229600" cy="54864"/>
          </a:xfrm>
          <a:prstGeom prst="rect">
            <a:avLst/>
          </a:prstGeom>
          <a:solidFill>
            <a:srgbClr val="3949AB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4" name="Shape 2"/>
          <p:cNvSpPr/>
          <p:nvPr/>
        </p:nvSpPr>
        <p:spPr>
          <a:xfrm>
            <a:off x="274320" y="969264"/>
            <a:ext cx="4160520" cy="1115568"/>
          </a:xfrm>
          <a:prstGeom prst="rect">
            <a:avLst/>
          </a:prstGeom>
          <a:solidFill>
            <a:srgbClr val="0D1B5E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5" name="Shape 3"/>
          <p:cNvSpPr/>
          <p:nvPr/>
        </p:nvSpPr>
        <p:spPr>
          <a:xfrm>
            <a:off x="384048" y="1188720"/>
            <a:ext cx="594360" cy="59436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6" name="Text 4"/>
          <p:cNvSpPr/>
          <p:nvPr/>
        </p:nvSpPr>
        <p:spPr>
          <a:xfrm>
            <a:off x="384048" y="11887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📑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078992" y="1097280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7F17"/>
                </a:solidFill>
              </a:rPr>
              <a:t>Guarda tus facturas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78992" y="146304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Toda compra y venta debe tener factura. Es tu respaldo legal.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969264"/>
            <a:ext cx="4160520" cy="1115568"/>
          </a:xfrm>
          <a:prstGeom prst="rect">
            <a:avLst/>
          </a:prstGeom>
          <a:solidFill>
            <a:srgbClr val="0D1B5E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0" name="Shape 8"/>
          <p:cNvSpPr/>
          <p:nvPr/>
        </p:nvSpPr>
        <p:spPr>
          <a:xfrm>
            <a:off x="4864608" y="1188720"/>
            <a:ext cx="594360" cy="59436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Text 9"/>
          <p:cNvSpPr/>
          <p:nvPr/>
        </p:nvSpPr>
        <p:spPr>
          <a:xfrm>
            <a:off x="4864608" y="11887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💻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5559552" y="1097280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7F17"/>
                </a:solidFill>
              </a:rPr>
              <a:t>Usa el portal SAT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559552" y="146304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En sat.gob.gt haces declaraciones, consultas y trámites.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267712"/>
            <a:ext cx="4160520" cy="1115568"/>
          </a:xfrm>
          <a:prstGeom prst="rect">
            <a:avLst/>
          </a:prstGeom>
          <a:solidFill>
            <a:srgbClr val="0D1B5E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5" name="Shape 13"/>
          <p:cNvSpPr/>
          <p:nvPr/>
        </p:nvSpPr>
        <p:spPr>
          <a:xfrm>
            <a:off x="384048" y="2487168"/>
            <a:ext cx="594360" cy="59436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6" name="Text 14"/>
          <p:cNvSpPr/>
          <p:nvPr/>
        </p:nvSpPr>
        <p:spPr>
          <a:xfrm>
            <a:off x="384048" y="248716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📅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078992" y="2395728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7F17"/>
                </a:solidFill>
              </a:rPr>
              <a:t>Cumple fechas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78992" y="276148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Declara IVA e ISR puntualmente para evitar multas y recargos.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267712"/>
            <a:ext cx="4160520" cy="1115568"/>
          </a:xfrm>
          <a:prstGeom prst="rect">
            <a:avLst/>
          </a:prstGeom>
          <a:solidFill>
            <a:srgbClr val="0D1B5E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0" name="Shape 18"/>
          <p:cNvSpPr/>
          <p:nvPr/>
        </p:nvSpPr>
        <p:spPr>
          <a:xfrm>
            <a:off x="4864608" y="2487168"/>
            <a:ext cx="594360" cy="59436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1" name="Text 19"/>
          <p:cNvSpPr/>
          <p:nvPr/>
        </p:nvSpPr>
        <p:spPr>
          <a:xfrm>
            <a:off x="4864608" y="248716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📚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5559552" y="2395728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7F17"/>
                </a:solidFill>
              </a:rPr>
              <a:t>Lleva registros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559552" y="2761488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Un cuaderno de ingresos y egresos es tu primer libro contable.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74320" y="3566160"/>
            <a:ext cx="4160520" cy="1115568"/>
          </a:xfrm>
          <a:prstGeom prst="rect">
            <a:avLst/>
          </a:prstGeom>
          <a:solidFill>
            <a:srgbClr val="0D1B5E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5" name="Shape 23"/>
          <p:cNvSpPr/>
          <p:nvPr/>
        </p:nvSpPr>
        <p:spPr>
          <a:xfrm>
            <a:off x="384048" y="3785616"/>
            <a:ext cx="594360" cy="59436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26" name="Text 24"/>
          <p:cNvSpPr/>
          <p:nvPr/>
        </p:nvSpPr>
        <p:spPr>
          <a:xfrm>
            <a:off x="384048" y="378561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🤝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1078992" y="3694176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7F17"/>
                </a:solidFill>
              </a:rPr>
              <a:t>Asesórate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78992" y="4059936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Consulta a un contador o a la SAT ante cualquier duda tributaria.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754880" y="3566160"/>
            <a:ext cx="4160520" cy="1115568"/>
          </a:xfrm>
          <a:prstGeom prst="rect">
            <a:avLst/>
          </a:prstGeom>
          <a:solidFill>
            <a:srgbClr val="0D1B5E"/>
          </a:solidFill>
          <a:ln w="1270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0" name="Shape 28"/>
          <p:cNvSpPr/>
          <p:nvPr/>
        </p:nvSpPr>
        <p:spPr>
          <a:xfrm>
            <a:off x="4864608" y="3785616"/>
            <a:ext cx="594360" cy="594360"/>
          </a:xfrm>
          <a:prstGeom prst="ellipse">
            <a:avLst/>
          </a:prstGeom>
          <a:solidFill>
            <a:srgbClr val="F57F17"/>
          </a:solidFill>
          <a:ln w="12700">
            <a:solidFill>
              <a:srgbClr val="F57F17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1" name="Text 29"/>
          <p:cNvSpPr/>
          <p:nvPr/>
        </p:nvSpPr>
        <p:spPr>
          <a:xfrm>
            <a:off x="4864608" y="3785616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000000"/>
                </a:solidFill>
              </a:rPr>
              <a:t>🏛️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5559552" y="3694176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7F17"/>
                </a:solidFill>
              </a:rPr>
              <a:t>Conoce tus derechos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559552" y="4059936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Como contribuyente tienes derecho a impugnar cobros injustos.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3" name="Text 1"/>
          <p:cNvSpPr/>
          <p:nvPr/>
        </p:nvSpPr>
        <p:spPr>
          <a:xfrm>
            <a:off x="274320" y="91440"/>
            <a:ext cx="8595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📋 HOJA DE TRABAJO — MI NEGOCIO Y LA LEY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74320" y="91440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Nombre: ___________________________    Grado: ___________    Fecha: _______________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274320" y="1298448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46E7A"/>
                </a:solidFill>
              </a:rPr>
              <a:t>Instrucciones: Imagina que vas a abrir tu propio negocio. Responde: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228600" y="1645920"/>
            <a:ext cx="8686800" cy="530352"/>
          </a:xfrm>
          <a:prstGeom prst="rect">
            <a:avLst/>
          </a:prstGeom>
          <a:solidFill>
            <a:srgbClr val="E8EAF6"/>
          </a:solidFill>
          <a:ln w="635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7" name="Text 5"/>
          <p:cNvSpPr/>
          <p:nvPr/>
        </p:nvSpPr>
        <p:spPr>
          <a:xfrm>
            <a:off x="320040" y="1728216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1. ¿Cuál sería el nombre de tu negocio y qué venderías?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28600" y="2240280"/>
            <a:ext cx="8686800" cy="530352"/>
          </a:xfrm>
          <a:prstGeom prst="rect">
            <a:avLst/>
          </a:prstGeom>
          <a:solidFill>
            <a:srgbClr val="ECEFF1"/>
          </a:solidFill>
          <a:ln w="635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9" name="Text 7"/>
          <p:cNvSpPr/>
          <p:nvPr/>
        </p:nvSpPr>
        <p:spPr>
          <a:xfrm>
            <a:off x="320040" y="2322576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2. Lista los 3 primeros trámites legales que realizarías para abrir: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28600" y="2834640"/>
            <a:ext cx="8686800" cy="530352"/>
          </a:xfrm>
          <a:prstGeom prst="rect">
            <a:avLst/>
          </a:prstGeom>
          <a:solidFill>
            <a:srgbClr val="E8EAF6"/>
          </a:solidFill>
          <a:ln w="635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1" name="Text 9"/>
          <p:cNvSpPr/>
          <p:nvPr/>
        </p:nvSpPr>
        <p:spPr>
          <a:xfrm>
            <a:off x="320040" y="2916936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3. Si vendes Q300 en un día, ¿cuánto debes cobrar de IVA? (Calcula el 12%)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28600" y="3429000"/>
            <a:ext cx="8686800" cy="530352"/>
          </a:xfrm>
          <a:prstGeom prst="rect">
            <a:avLst/>
          </a:prstGeom>
          <a:solidFill>
            <a:srgbClr val="ECEFF1"/>
          </a:solidFill>
          <a:ln w="635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3" name="Text 11"/>
          <p:cNvSpPr/>
          <p:nvPr/>
        </p:nvSpPr>
        <p:spPr>
          <a:xfrm>
            <a:off x="320040" y="3511296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4. ¿Qué proceso administrativo es más importante para ti? ¿Por qué?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28600" y="4023360"/>
            <a:ext cx="8686800" cy="530352"/>
          </a:xfrm>
          <a:prstGeom prst="rect">
            <a:avLst/>
          </a:prstGeom>
          <a:solidFill>
            <a:srgbClr val="E8EAF6"/>
          </a:solidFill>
          <a:ln w="6350">
            <a:solidFill>
              <a:srgbClr val="3949AB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5" name="Text 13"/>
          <p:cNvSpPr/>
          <p:nvPr/>
        </p:nvSpPr>
        <p:spPr>
          <a:xfrm>
            <a:off x="320040" y="4105656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</a:rPr>
              <a:t>5. Escribe 2 razones por las que es importante pagar impuestos en Guatemala: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  <p:txBody>
          <a:bodyPr/>
          <a:lstStyle/>
          <a:p>
            <a:endParaRPr lang="es-GT"/>
          </a:p>
        </p:txBody>
      </p:sp>
      <p:sp>
        <p:nvSpPr>
          <p:cNvPr id="17" name="Text 15"/>
          <p:cNvSpPr/>
          <p:nvPr/>
        </p:nvSpPr>
        <p:spPr>
          <a:xfrm>
            <a:off x="274320" y="4754880"/>
            <a:ext cx="859536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CEFF1"/>
                </a:solidFill>
              </a:rPr>
              <a:t>Colegio Cristiano Nicolás · Emprendimiento · 3ro. Básico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796</Words>
  <Application>Microsoft Macintosh PowerPoint</Application>
  <PresentationFormat>Presentación en pantalla (16:9)</PresentationFormat>
  <Paragraphs>125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Samuel Lopez</cp:lastModifiedBy>
  <cp:revision>2</cp:revision>
  <dcterms:created xsi:type="dcterms:W3CDTF">2026-05-20T21:27:59Z</dcterms:created>
  <dcterms:modified xsi:type="dcterms:W3CDTF">2026-05-21T04:07:22Z</dcterms:modified>
</cp:coreProperties>
</file>