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7" r:id="rId4"/>
    <p:sldId id="296" r:id="rId5"/>
    <p:sldId id="297" r:id="rId6"/>
    <p:sldId id="298" r:id="rId7"/>
    <p:sldId id="299" r:id="rId8"/>
    <p:sldId id="300" r:id="rId9"/>
  </p:sldIdLst>
  <p:sldSz cx="9144000" cy="5143500" type="screen16x9"/>
  <p:notesSz cx="6858000" cy="9144000"/>
  <p:embeddedFontLst>
    <p:embeddedFont>
      <p:font typeface="Verdana" panose="020B0604030504040204" pitchFamily="34" charset="0"/>
      <p:regular r:id="rId11"/>
      <p:bold r:id="rId12"/>
      <p:italic r:id="rId13"/>
      <p:boldItalic r:id="rId14"/>
    </p:embeddedFont>
    <p:embeddedFont>
      <p:font typeface="Poppins Light" panose="020B0604020202020204" charset="0"/>
      <p:regular r:id="rId15"/>
      <p:bold r:id="rId16"/>
      <p:italic r:id="rId17"/>
      <p:boldItalic r:id="rId18"/>
    </p:embeddedFont>
    <p:embeddedFont>
      <p:font typeface="Poppi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4DA76C-795A-495A-BEFA-B778C0396278}">
  <a:tblStyle styleId="{F84DA76C-795A-495A-BEFA-B778C039627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1611BF4-621E-4B3C-804F-145F23E6AE47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67699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92400" y="-407850"/>
            <a:ext cx="5959200" cy="5959200"/>
          </a:xfrm>
          <a:prstGeom prst="ellipse">
            <a:avLst/>
          </a:prstGeom>
          <a:solidFill>
            <a:srgbClr val="000000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501210" y="175873"/>
            <a:ext cx="2451351" cy="2451351"/>
            <a:chOff x="6680825" y="2549350"/>
            <a:chExt cx="1539600" cy="1539600"/>
          </a:xfrm>
        </p:grpSpPr>
        <p:sp>
          <p:nvSpPr>
            <p:cNvPr id="12" name="Google Shape;12;p2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000000">
                <a:alpha val="18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000000">
                <a:alpha val="65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5;p2"/>
          <p:cNvGrpSpPr/>
          <p:nvPr/>
        </p:nvGrpSpPr>
        <p:grpSpPr>
          <a:xfrm>
            <a:off x="6427669" y="2502633"/>
            <a:ext cx="2324700" cy="2324700"/>
            <a:chOff x="-474900" y="321200"/>
            <a:chExt cx="2324700" cy="2324700"/>
          </a:xfrm>
        </p:grpSpPr>
        <p:sp>
          <p:nvSpPr>
            <p:cNvPr id="16" name="Google Shape;16;p2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2211600" y="1991850"/>
            <a:ext cx="4720800" cy="1159800"/>
          </a:xfrm>
          <a:prstGeom prst="rect">
            <a:avLst/>
          </a:prstGeom>
          <a:effectLst>
            <a:outerShdw blurRad="857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7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71" name="Google Shape;71;p7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7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7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7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78" name="Google Shape;78;p7"/>
          <p:cNvSpPr txBox="1">
            <a:spLocks noGrp="1"/>
          </p:cNvSpPr>
          <p:nvPr>
            <p:ph type="body" idx="2"/>
          </p:nvPr>
        </p:nvSpPr>
        <p:spPr>
          <a:xfrm>
            <a:off x="3440857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80" name="Google Shape;80;p7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7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type A" type="blank">
  <p:cSld name="BLANK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/>
          <p:nvPr/>
        </p:nvSpPr>
        <p:spPr>
          <a:xfrm>
            <a:off x="764000" y="-1236275"/>
            <a:ext cx="7616100" cy="76161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1"/>
          <p:cNvSpPr/>
          <p:nvPr/>
        </p:nvSpPr>
        <p:spPr>
          <a:xfrm>
            <a:off x="1198300" y="-801975"/>
            <a:ext cx="6747000" cy="67470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1"/>
          <p:cNvSpPr/>
          <p:nvPr/>
        </p:nvSpPr>
        <p:spPr>
          <a:xfrm>
            <a:off x="2267900" y="267625"/>
            <a:ext cx="4608300" cy="46083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1"/>
          <p:cNvSpPr/>
          <p:nvPr/>
        </p:nvSpPr>
        <p:spPr>
          <a:xfrm>
            <a:off x="-704850" y="-2705100"/>
            <a:ext cx="10553700" cy="10553700"/>
          </a:xfrm>
          <a:prstGeom prst="donut">
            <a:avLst>
              <a:gd name="adj" fmla="val 10467"/>
            </a:avLst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1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1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type B">
  <p:cSld name="BLANK_2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24" name="Google Shape;124;p12"/>
          <p:cNvGrpSpPr/>
          <p:nvPr/>
        </p:nvGrpSpPr>
        <p:grpSpPr>
          <a:xfrm>
            <a:off x="818844" y="502333"/>
            <a:ext cx="2324700" cy="2324700"/>
            <a:chOff x="-474900" y="321200"/>
            <a:chExt cx="2324700" cy="2324700"/>
          </a:xfrm>
        </p:grpSpPr>
        <p:sp>
          <p:nvSpPr>
            <p:cNvPr id="125" name="Google Shape;125;p12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12"/>
          <p:cNvSpPr/>
          <p:nvPr/>
        </p:nvSpPr>
        <p:spPr>
          <a:xfrm>
            <a:off x="1794525" y="-407900"/>
            <a:ext cx="5959200" cy="59592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4608300" cy="26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7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 txBox="1">
            <a:spLocks noGrp="1"/>
          </p:cNvSpPr>
          <p:nvPr>
            <p:ph type="ctrTitle"/>
          </p:nvPr>
        </p:nvSpPr>
        <p:spPr>
          <a:xfrm>
            <a:off x="2196670" y="477924"/>
            <a:ext cx="5523395" cy="323229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GT" sz="6500" dirty="0" smtClean="0"/>
              <a:t>NOTACION CIENTIFICA </a:t>
            </a:r>
            <a:endParaRPr lang="es-GT" sz="6500" dirty="0"/>
          </a:p>
        </p:txBody>
      </p:sp>
      <p:grpSp>
        <p:nvGrpSpPr>
          <p:cNvPr id="142" name="Google Shape;142;p14"/>
          <p:cNvGrpSpPr/>
          <p:nvPr/>
        </p:nvGrpSpPr>
        <p:grpSpPr>
          <a:xfrm>
            <a:off x="1311079" y="985525"/>
            <a:ext cx="832106" cy="832102"/>
            <a:chOff x="1923675" y="1633650"/>
            <a:chExt cx="436000" cy="435975"/>
          </a:xfrm>
        </p:grpSpPr>
        <p:sp>
          <p:nvSpPr>
            <p:cNvPr id="143" name="Google Shape;143;p14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4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4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4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767" y="572461"/>
            <a:ext cx="1651047" cy="1659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>
            <a:spLocks noGrp="1"/>
          </p:cNvSpPr>
          <p:nvPr>
            <p:ph type="subTitle" idx="4294967295"/>
          </p:nvPr>
        </p:nvSpPr>
        <p:spPr>
          <a:xfrm>
            <a:off x="127591" y="148856"/>
            <a:ext cx="9016409" cy="14608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/>
              <a:t>La</a:t>
            </a:r>
            <a:r>
              <a:rPr lang="es-ES" sz="2800" dirty="0"/>
              <a:t> notación </a:t>
            </a:r>
            <a:r>
              <a:rPr lang="es-ES" sz="2800" dirty="0" smtClean="0"/>
              <a:t>científica,</a:t>
            </a:r>
            <a:r>
              <a:rPr lang="es-ES" sz="2800" dirty="0"/>
              <a:t> es la forma de escribir los números </a:t>
            </a:r>
            <a:r>
              <a:rPr lang="es-ES" sz="2800" dirty="0" smtClean="0"/>
              <a:t>que </a:t>
            </a:r>
            <a:r>
              <a:rPr lang="es-ES" sz="2800" dirty="0"/>
              <a:t>son muy </a:t>
            </a:r>
            <a:r>
              <a:rPr lang="es-ES" sz="2800" dirty="0" smtClean="0"/>
              <a:t>grandes, </a:t>
            </a:r>
            <a:r>
              <a:rPr lang="es-ES" sz="2800" dirty="0"/>
              <a:t>o muy </a:t>
            </a:r>
            <a:r>
              <a:rPr lang="es-ES" sz="2800" dirty="0" smtClean="0"/>
              <a:t>pequeño, </a:t>
            </a:r>
            <a:r>
              <a:rPr lang="es-ES" sz="2800" dirty="0"/>
              <a:t>en una manera más conveniente y estandarizada.</a:t>
            </a:r>
            <a:endParaRPr sz="2800" b="1" dirty="0"/>
          </a:p>
        </p:txBody>
      </p:sp>
      <p:pic>
        <p:nvPicPr>
          <p:cNvPr id="1026" name="Picture 2" descr="Notación Científica Introducción - YouTub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7"/>
          <a:stretch/>
        </p:blipFill>
        <p:spPr bwMode="auto">
          <a:xfrm>
            <a:off x="4343854" y="1857829"/>
            <a:ext cx="4800144" cy="3285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jercicios de Notación Científica Resueltos y para Resolver - Neurochispa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5655"/>
            <a:ext cx="4343854" cy="264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5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2236800" cy="22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 dirty="0" smtClean="0">
                <a:solidFill>
                  <a:srgbClr val="000000"/>
                </a:solidFill>
              </a:rPr>
              <a:t>E</a:t>
            </a:r>
            <a:endParaRPr sz="1000" dirty="0">
              <a:solidFill>
                <a:srgbClr val="000000"/>
              </a:solidFill>
            </a:endParaRPr>
          </a:p>
        </p:txBody>
      </p:sp>
      <p:grpSp>
        <p:nvGrpSpPr>
          <p:cNvPr id="158" name="Google Shape;158;p15"/>
          <p:cNvGrpSpPr/>
          <p:nvPr/>
        </p:nvGrpSpPr>
        <p:grpSpPr>
          <a:xfrm>
            <a:off x="7227977" y="2052723"/>
            <a:ext cx="1212302" cy="1038068"/>
            <a:chOff x="1934025" y="1001650"/>
            <a:chExt cx="415300" cy="355600"/>
          </a:xfrm>
        </p:grpSpPr>
        <p:sp>
          <p:nvSpPr>
            <p:cNvPr id="159" name="Google Shape;159;p15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5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9525" cap="rnd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ángulo 2"/>
          <p:cNvSpPr/>
          <p:nvPr/>
        </p:nvSpPr>
        <p:spPr>
          <a:xfrm>
            <a:off x="0" y="335612"/>
            <a:ext cx="904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También denominada,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notación exponencial</a:t>
            </a: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.</a:t>
            </a:r>
          </a:p>
          <a:p>
            <a:endParaRPr lang="es-GT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  <a:p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Un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número (entre el 1 y el 10) es multiplicado por una potencia de base 10.</a:t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3,1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x 102 es igual a 3,1 por 100=310.</a:t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</p:txBody>
      </p:sp>
      <p:grpSp>
        <p:nvGrpSpPr>
          <p:cNvPr id="12" name="Google Shape;210;p20"/>
          <p:cNvGrpSpPr/>
          <p:nvPr/>
        </p:nvGrpSpPr>
        <p:grpSpPr>
          <a:xfrm rot="-587313">
            <a:off x="3605685" y="1187721"/>
            <a:ext cx="714809" cy="714768"/>
            <a:chOff x="576250" y="4319400"/>
            <a:chExt cx="442075" cy="442050"/>
          </a:xfrm>
        </p:grpSpPr>
        <p:sp>
          <p:nvSpPr>
            <p:cNvPr id="13" name="Google Shape;211;p20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12;p20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13;p20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14;p20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216;p20"/>
          <p:cNvSpPr/>
          <p:nvPr/>
        </p:nvSpPr>
        <p:spPr>
          <a:xfrm rot="2697553">
            <a:off x="6880311" y="4292309"/>
            <a:ext cx="412519" cy="39388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217;p20"/>
          <p:cNvSpPr/>
          <p:nvPr/>
        </p:nvSpPr>
        <p:spPr>
          <a:xfrm>
            <a:off x="7371684" y="4036884"/>
            <a:ext cx="165205" cy="15781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otación Científica - Ejemplos, reglas, sumas, multiplicación y má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0" r="6788"/>
          <a:stretch/>
        </p:blipFill>
        <p:spPr bwMode="auto">
          <a:xfrm>
            <a:off x="0" y="308682"/>
            <a:ext cx="9125005" cy="422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87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oogle Shape;859;p49"/>
          <p:cNvGrpSpPr/>
          <p:nvPr/>
        </p:nvGrpSpPr>
        <p:grpSpPr>
          <a:xfrm>
            <a:off x="8338653" y="336785"/>
            <a:ext cx="435022" cy="323445"/>
            <a:chOff x="5247525" y="3007275"/>
            <a:chExt cx="517575" cy="384825"/>
          </a:xfrm>
        </p:grpSpPr>
        <p:sp>
          <p:nvSpPr>
            <p:cNvPr id="9" name="Google Shape;860;p49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61;p49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Rectángulo 11"/>
          <p:cNvSpPr/>
          <p:nvPr/>
        </p:nvSpPr>
        <p:spPr>
          <a:xfrm>
            <a:off x="261257" y="336785"/>
            <a:ext cx="771421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El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coeficiente: es cualquier número real.</a:t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 smtClean="0">
                <a:latin typeface="Poppins" panose="020B0604020202020204" charset="0"/>
                <a:cs typeface="Poppins" panose="020B0604020202020204" charset="0"/>
              </a:rPr>
            </a:br>
            <a:endParaRPr lang="es-ES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pPr>
              <a:buClr>
                <a:srgbClr val="002060"/>
              </a:buClr>
            </a:pPr>
            <a:endParaRPr lang="es-ES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La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base: es la base decimal 10.</a:t>
            </a:r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261257" y="3518388"/>
            <a:ext cx="9027886" cy="1434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El exponente: es la potencia a la que está elevada la base. Representa el número de veces que se desplaza la coma. </a:t>
            </a:r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</p:txBody>
      </p:sp>
      <p:pic>
        <p:nvPicPr>
          <p:cNvPr id="14" name="Picture 2" descr="Notación Científica - Ejemplos, reglas, sumas, multiplicación y má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0" r="6788"/>
          <a:stretch/>
        </p:blipFill>
        <p:spPr bwMode="auto">
          <a:xfrm>
            <a:off x="6334627" y="1283179"/>
            <a:ext cx="2809374" cy="130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8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286" y="246743"/>
            <a:ext cx="88537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Siempre es un número entero, positivo si se desplaza a la izquierda, negativo si se desplaza a la derecha.</a:t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800" dirty="0">
                <a:latin typeface="Poppins" panose="020B0604020202020204" charset="0"/>
                <a:cs typeface="Poppins" panose="020B0604020202020204" charset="0"/>
              </a:rPr>
            </a:br>
            <a:endParaRPr lang="es-ES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pPr>
              <a:buClr>
                <a:srgbClr val="002060"/>
              </a:buClr>
            </a:pPr>
            <a:endParaRPr lang="es-ES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pPr>
              <a:buClr>
                <a:srgbClr val="002060"/>
              </a:buClr>
            </a:pPr>
            <a:endParaRPr lang="es-ES" sz="2800" dirty="0">
              <a:latin typeface="Poppins" panose="020B0604020202020204" charset="0"/>
              <a:cs typeface="Poppins" panose="020B0604020202020204" charset="0"/>
            </a:endParaRPr>
          </a:p>
          <a:p>
            <a:pPr>
              <a:buClr>
                <a:srgbClr val="002060"/>
              </a:buClr>
            </a:pPr>
            <a:endParaRPr lang="es-ES" sz="2800" dirty="0" smtClean="0">
              <a:latin typeface="Poppins" panose="020B0604020202020204" charset="0"/>
              <a:cs typeface="Poppins" panose="020B0604020202020204" charset="0"/>
            </a:endParaRPr>
          </a:p>
          <a:p>
            <a:pPr marL="457200" indent="-457200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s-ES" sz="2800" dirty="0" smtClean="0">
                <a:latin typeface="Poppins" panose="020B0604020202020204" charset="0"/>
                <a:cs typeface="Poppins" panose="020B0604020202020204" charset="0"/>
              </a:rPr>
              <a:t>Entre </a:t>
            </a:r>
            <a:r>
              <a:rPr lang="es-ES" sz="2800" dirty="0">
                <a:latin typeface="Poppins" panose="020B0604020202020204" charset="0"/>
                <a:cs typeface="Poppins" panose="020B0604020202020204" charset="0"/>
              </a:rPr>
              <a:t>el coeficiente y la base se coloca un signo de multiplicación "x" o "•".</a:t>
            </a:r>
            <a:endParaRPr lang="es-GT" sz="2800" dirty="0">
              <a:latin typeface="Poppins" panose="020B0604020202020204" charset="0"/>
              <a:cs typeface="Poppins" panose="020B0604020202020204" charset="0"/>
            </a:endParaRPr>
          </a:p>
        </p:txBody>
      </p:sp>
      <p:pic>
        <p:nvPicPr>
          <p:cNvPr id="3074" name="Picture 2" descr="Física como ciencia | Nuevos conocimien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714" y="1237669"/>
            <a:ext cx="2857500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oogle Shape;733;p49"/>
          <p:cNvGrpSpPr/>
          <p:nvPr/>
        </p:nvGrpSpPr>
        <p:grpSpPr>
          <a:xfrm>
            <a:off x="697589" y="2271634"/>
            <a:ext cx="342882" cy="418128"/>
            <a:chOff x="596350" y="929175"/>
            <a:chExt cx="407950" cy="497475"/>
          </a:xfrm>
        </p:grpSpPr>
        <p:sp>
          <p:nvSpPr>
            <p:cNvPr id="11" name="Google Shape;734;p4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35;p49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36;p49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37;p49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38;p49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9;p49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40;p49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125;p49"/>
          <p:cNvGrpSpPr/>
          <p:nvPr/>
        </p:nvGrpSpPr>
        <p:grpSpPr>
          <a:xfrm>
            <a:off x="2465537" y="2195869"/>
            <a:ext cx="1079237" cy="688535"/>
            <a:chOff x="531800" y="5071350"/>
            <a:chExt cx="529750" cy="292900"/>
          </a:xfrm>
        </p:grpSpPr>
        <p:sp>
          <p:nvSpPr>
            <p:cNvPr id="19" name="Google Shape;1126;p49"/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27;p49"/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28;p49"/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29;p49"/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130;p49"/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131;p49"/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32;p49"/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noFill/>
            <a:ln w="1217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4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17714" y="0"/>
            <a:ext cx="877376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>La energía del Sol tarda ocho minutos en llegar desde su superficie a la Tierra, y sabemos que el astro rey se encuentra a, aproximadamente, 149.597.870 kilómetros.</a:t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>-Expresado en notación científica: 150.000.000 km = 1,5 × 10⁸ kilómetros → Corrido de la coma 8 espacios</a:t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>-¿Como se denomina cuando paso 149.597.870 a 150.000.000?</a:t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/>
            </a:r>
            <a:br>
              <a:rPr lang="es-ES" sz="2200" dirty="0">
                <a:latin typeface="Poppins" panose="020B0604020202020204" charset="0"/>
                <a:cs typeface="Poppins" panose="020B0604020202020204" charset="0"/>
              </a:rPr>
            </a:br>
            <a:r>
              <a:rPr lang="es-ES" sz="2200" dirty="0">
                <a:latin typeface="Poppins" panose="020B0604020202020204" charset="0"/>
                <a:cs typeface="Poppins" panose="020B0604020202020204" charset="0"/>
              </a:rPr>
              <a:t>-Este es un claro ejemplo de lo útil que es la notación científica</a:t>
            </a:r>
            <a:endParaRPr lang="es-GT" sz="2200" dirty="0">
              <a:latin typeface="Poppins" panose="020B0604020202020204" charset="0"/>
              <a:cs typeface="Poppins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56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GT" smtClean="0"/>
              <a:t>8</a:t>
            </a:fld>
            <a:endParaRPr lang="es-GT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730238"/>
              </p:ext>
            </p:extLst>
          </p:nvPr>
        </p:nvGraphicFramePr>
        <p:xfrm>
          <a:off x="0" y="-103165"/>
          <a:ext cx="9144000" cy="5261751"/>
        </p:xfrm>
        <a:graphic>
          <a:graphicData uri="http://schemas.openxmlformats.org/drawingml/2006/table">
            <a:tbl>
              <a:tblPr/>
              <a:tblGrid>
                <a:gridCol w="2925129">
                  <a:extLst>
                    <a:ext uri="{9D8B030D-6E8A-4147-A177-3AD203B41FA5}">
                      <a16:colId xmlns:a16="http://schemas.microsoft.com/office/drawing/2014/main" val="975882252"/>
                    </a:ext>
                  </a:extLst>
                </a:gridCol>
                <a:gridCol w="3162944">
                  <a:extLst>
                    <a:ext uri="{9D8B030D-6E8A-4147-A177-3AD203B41FA5}">
                      <a16:colId xmlns:a16="http://schemas.microsoft.com/office/drawing/2014/main" val="797545113"/>
                    </a:ext>
                  </a:extLst>
                </a:gridCol>
                <a:gridCol w="3055927">
                  <a:extLst>
                    <a:ext uri="{9D8B030D-6E8A-4147-A177-3AD203B41FA5}">
                      <a16:colId xmlns:a16="http://schemas.microsoft.com/office/drawing/2014/main" val="1545143152"/>
                    </a:ext>
                  </a:extLst>
                </a:gridCol>
              </a:tblGrid>
              <a:tr h="6553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b="1" dirty="0"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  <a:endParaRPr lang="es-GT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b="1">
                          <a:effectLst/>
                          <a:latin typeface="Arial" panose="020B0604020202020204" pitchFamily="34" charset="0"/>
                        </a:rPr>
                        <a:t>¿Notación Científica?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b="1" dirty="0">
                          <a:effectLst/>
                          <a:latin typeface="Arial" panose="020B0604020202020204" pitchFamily="34" charset="0"/>
                        </a:rPr>
                        <a:t>Explicación</a:t>
                      </a:r>
                      <a:endParaRPr lang="es-GT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96595"/>
                  </a:ext>
                </a:extLst>
              </a:tr>
              <a:tr h="20588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dirty="0">
                          <a:effectLst/>
                          <a:latin typeface="Arial" panose="020B0604020202020204" pitchFamily="34" charset="0"/>
                        </a:rPr>
                        <a:t>1.85 x 10</a:t>
                      </a:r>
                      <a:r>
                        <a:rPr lang="es-GT" sz="1100" baseline="30000" dirty="0">
                          <a:effectLst/>
                          <a:latin typeface="arial" panose="020B0604020202020204" pitchFamily="34" charset="0"/>
                        </a:rPr>
                        <a:t>-2</a:t>
                      </a:r>
                      <a:endParaRPr lang="es-GT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dirty="0">
                          <a:effectLst/>
                          <a:latin typeface="Arial" panose="020B0604020202020204" pitchFamily="34" charset="0"/>
                        </a:rPr>
                        <a:t>sí</a:t>
                      </a:r>
                      <a:endParaRPr lang="es-GT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Arial" panose="020B0604020202020204" pitchFamily="34" charset="0"/>
                        </a:rPr>
                        <a:t>1 </a:t>
                      </a:r>
                      <a:r>
                        <a:rPr lang="es-ES" sz="1000">
                          <a:effectLst/>
                          <a:latin typeface="Verdana" panose="020B0604030504040204" pitchFamily="34" charset="0"/>
                        </a:rPr>
                        <a:t>≤</a:t>
                      </a:r>
                      <a:r>
                        <a:rPr lang="es-ES" sz="1100">
                          <a:effectLst/>
                          <a:latin typeface="Arial" panose="020B0604020202020204" pitchFamily="34" charset="0"/>
                        </a:rPr>
                        <a:t>1.85 &lt; 10</a:t>
                      </a:r>
                      <a:endParaRPr lang="es-ES" sz="12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s-ES" sz="12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Arial" panose="020B0604020202020204" pitchFamily="34" charset="0"/>
                        </a:rPr>
                        <a:t>-2 es un entero</a:t>
                      </a:r>
                      <a:endParaRPr lang="es-E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693125"/>
                  </a:ext>
                </a:extLst>
              </a:tr>
              <a:tr h="9289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GT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no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 no es un entero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017167"/>
                  </a:ext>
                </a:extLst>
              </a:tr>
              <a:tr h="12207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0.82 x 10</a:t>
                      </a:r>
                      <a:r>
                        <a:rPr lang="es-GT" sz="1100" baseline="30000"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no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0.82 no es </a:t>
                      </a:r>
                      <a:r>
                        <a:rPr lang="es-GT" sz="1000">
                          <a:effectLst/>
                          <a:latin typeface="Verdana" panose="020B0604030504040204" pitchFamily="34" charset="0"/>
                        </a:rPr>
                        <a:t>≥</a:t>
                      </a: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 1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102553"/>
                  </a:ext>
                </a:extLst>
              </a:tr>
              <a:tr h="397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10 x 10</a:t>
                      </a:r>
                      <a:r>
                        <a:rPr lang="es-GT" sz="1100" baseline="3000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>
                          <a:effectLst/>
                          <a:latin typeface="Arial" panose="020B0604020202020204" pitchFamily="34" charset="0"/>
                        </a:rPr>
                        <a:t>no</a:t>
                      </a:r>
                      <a:endParaRPr lang="es-GT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GT" sz="1100" dirty="0">
                          <a:effectLst/>
                          <a:latin typeface="Arial" panose="020B0604020202020204" pitchFamily="34" charset="0"/>
                        </a:rPr>
                        <a:t>10 no es &lt; 10</a:t>
                      </a:r>
                      <a:endParaRPr lang="es-GT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025" marR="73025" anchor="ctr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14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703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ymbelin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EFEFEF"/>
      </a:lt2>
      <a:accent1>
        <a:srgbClr val="485364"/>
      </a:accent1>
      <a:accent2>
        <a:srgbClr val="63728A"/>
      </a:accent2>
      <a:accent3>
        <a:srgbClr val="8B9AB3"/>
      </a:accent3>
      <a:accent4>
        <a:srgbClr val="9E8473"/>
      </a:accent4>
      <a:accent5>
        <a:srgbClr val="CAAE9C"/>
      </a:accent5>
      <a:accent6>
        <a:srgbClr val="DFCEC3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297</Words>
  <Application>Microsoft Office PowerPoint</Application>
  <PresentationFormat>Presentación en pantalla (16:9)</PresentationFormat>
  <Paragraphs>35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Verdana</vt:lpstr>
      <vt:lpstr>Arial</vt:lpstr>
      <vt:lpstr>Arial</vt:lpstr>
      <vt:lpstr>Wingdings</vt:lpstr>
      <vt:lpstr>Poppins Light</vt:lpstr>
      <vt:lpstr>Poppins</vt:lpstr>
      <vt:lpstr>Times New Roman</vt:lpstr>
      <vt:lpstr>Cymbeline template</vt:lpstr>
      <vt:lpstr>NOTACION CIENTIFICA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OPCION No.1</dc:title>
  <dc:creator>CCN TEN-NEW-8</dc:creator>
  <cp:lastModifiedBy>CCN TEN-NEW-8</cp:lastModifiedBy>
  <cp:revision>20</cp:revision>
  <dcterms:modified xsi:type="dcterms:W3CDTF">2026-01-13T21:05:04Z</dcterms:modified>
</cp:coreProperties>
</file>