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75" r:id="rId9"/>
  </p:sldIdLst>
  <p:sldSz cx="18288000" cy="10287000"/>
  <p:notesSz cx="6858000" cy="9144000"/>
  <p:embeddedFontLst>
    <p:embeddedFont>
      <p:font typeface="Comic Sans MS" panose="030F0902030302020204" pitchFamily="66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1" autoAdjust="0"/>
    <p:restoredTop sz="94567" autoAdjust="0"/>
  </p:normalViewPr>
  <p:slideViewPr>
    <p:cSldViewPr>
      <p:cViewPr varScale="1">
        <p:scale>
          <a:sx n="44" d="100"/>
          <a:sy n="44" d="100"/>
        </p:scale>
        <p:origin x="240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/>
          <p:nvPr/>
        </p:nvGrpSpPr>
        <p:grpSpPr>
          <a:xfrm>
            <a:off x="1028700" y="952267"/>
            <a:ext cx="16230600" cy="8382465"/>
            <a:chOff x="0" y="0"/>
            <a:chExt cx="6045684" cy="31223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45684" cy="3122357"/>
            </a:xfrm>
            <a:custGeom>
              <a:avLst/>
              <a:gdLst/>
              <a:ahLst/>
              <a:cxnLst/>
              <a:rect l="l" t="t" r="r" b="b"/>
              <a:pathLst>
                <a:path w="6045684" h="3122357">
                  <a:moveTo>
                    <a:pt x="0" y="0"/>
                  </a:moveTo>
                  <a:lnTo>
                    <a:pt x="6045684" y="0"/>
                  </a:lnTo>
                  <a:lnTo>
                    <a:pt x="6045684" y="3122357"/>
                  </a:lnTo>
                  <a:lnTo>
                    <a:pt x="0" y="3122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9753A8"/>
              </a:solidFill>
              <a:prstDash val="solid"/>
              <a:miter/>
            </a:ln>
          </p:spPr>
          <p:txBody>
            <a:bodyPr/>
            <a:lstStyle/>
            <a:p>
              <a:endParaRPr lang="es-G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6045684" cy="312235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74539" y="8993151"/>
            <a:ext cx="4284389" cy="1567256"/>
            <a:chOff x="0" y="0"/>
            <a:chExt cx="1128399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399" cy="412775"/>
            </a:xfrm>
            <a:custGeom>
              <a:avLst/>
              <a:gdLst/>
              <a:ahLst/>
              <a:cxnLst/>
              <a:rect l="l" t="t" r="r" b="b"/>
              <a:pathLst>
                <a:path w="1128399" h="412775">
                  <a:moveTo>
                    <a:pt x="0" y="0"/>
                  </a:moveTo>
                  <a:lnTo>
                    <a:pt x="1128399" y="0"/>
                  </a:lnTo>
                  <a:lnTo>
                    <a:pt x="1128399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28399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4012664" y="3237235"/>
            <a:ext cx="6983416" cy="1567256"/>
            <a:chOff x="0" y="0"/>
            <a:chExt cx="1839254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39254" cy="412775"/>
            </a:xfrm>
            <a:custGeom>
              <a:avLst/>
              <a:gdLst/>
              <a:ahLst/>
              <a:cxnLst/>
              <a:rect l="l" t="t" r="r" b="b"/>
              <a:pathLst>
                <a:path w="1839254" h="412775">
                  <a:moveTo>
                    <a:pt x="0" y="0"/>
                  </a:moveTo>
                  <a:lnTo>
                    <a:pt x="1839254" y="0"/>
                  </a:lnTo>
                  <a:lnTo>
                    <a:pt x="183925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3925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 flipH="1" flipV="1">
            <a:off x="10540746" y="-52264"/>
            <a:ext cx="11547949" cy="9406329"/>
          </a:xfrm>
          <a:custGeom>
            <a:avLst/>
            <a:gdLst/>
            <a:ahLst/>
            <a:cxnLst/>
            <a:rect l="l" t="t" r="r" b="b"/>
            <a:pathLst>
              <a:path w="11547949" h="9406329">
                <a:moveTo>
                  <a:pt x="11547949" y="9406329"/>
                </a:moveTo>
                <a:lnTo>
                  <a:pt x="0" y="9406329"/>
                </a:lnTo>
                <a:lnTo>
                  <a:pt x="0" y="0"/>
                </a:lnTo>
                <a:lnTo>
                  <a:pt x="11547949" y="0"/>
                </a:lnTo>
                <a:lnTo>
                  <a:pt x="11547949" y="94063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3" name="Freeform 13"/>
          <p:cNvSpPr/>
          <p:nvPr/>
        </p:nvSpPr>
        <p:spPr>
          <a:xfrm>
            <a:off x="2118001" y="1688159"/>
            <a:ext cx="491457" cy="480734"/>
          </a:xfrm>
          <a:custGeom>
            <a:avLst/>
            <a:gdLst/>
            <a:ahLst/>
            <a:cxnLst/>
            <a:rect l="l" t="t" r="r" b="b"/>
            <a:pathLst>
              <a:path w="491457" h="480734">
                <a:moveTo>
                  <a:pt x="0" y="0"/>
                </a:moveTo>
                <a:lnTo>
                  <a:pt x="491457" y="0"/>
                </a:lnTo>
                <a:lnTo>
                  <a:pt x="491457" y="480735"/>
                </a:lnTo>
                <a:lnTo>
                  <a:pt x="0" y="480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2" name="AutoShape 22"/>
          <p:cNvSpPr/>
          <p:nvPr/>
        </p:nvSpPr>
        <p:spPr>
          <a:xfrm flipV="1">
            <a:off x="13553005" y="935761"/>
            <a:ext cx="5036482" cy="5036482"/>
          </a:xfrm>
          <a:prstGeom prst="line">
            <a:avLst/>
          </a:prstGeom>
          <a:ln w="114300" cap="flat">
            <a:solidFill>
              <a:srgbClr val="FF99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3" name="AutoShape 23"/>
          <p:cNvSpPr/>
          <p:nvPr/>
        </p:nvSpPr>
        <p:spPr>
          <a:xfrm flipV="1">
            <a:off x="14602740" y="4540846"/>
            <a:ext cx="1216428" cy="1216428"/>
          </a:xfrm>
          <a:prstGeom prst="line">
            <a:avLst/>
          </a:prstGeom>
          <a:ln w="114300" cap="flat">
            <a:solidFill>
              <a:srgbClr val="FF99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4" name="AutoShape 24"/>
          <p:cNvSpPr/>
          <p:nvPr/>
        </p:nvSpPr>
        <p:spPr>
          <a:xfrm flipV="1">
            <a:off x="12944791" y="7512571"/>
            <a:ext cx="2942644" cy="2942644"/>
          </a:xfrm>
          <a:prstGeom prst="line">
            <a:avLst/>
          </a:prstGeom>
          <a:ln w="114300" cap="flat">
            <a:solidFill>
              <a:srgbClr val="782A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5" name="AutoShape 25"/>
          <p:cNvSpPr/>
          <p:nvPr/>
        </p:nvSpPr>
        <p:spPr>
          <a:xfrm flipV="1">
            <a:off x="11473469" y="9776779"/>
            <a:ext cx="2942644" cy="2942644"/>
          </a:xfrm>
          <a:prstGeom prst="line">
            <a:avLst/>
          </a:prstGeom>
          <a:ln w="114300" cap="flat">
            <a:solidFill>
              <a:srgbClr val="782A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6C3720B-4DBB-C71E-37FF-2E3B8BDEDBDD}"/>
              </a:ext>
            </a:extLst>
          </p:cNvPr>
          <p:cNvSpPr txBox="1"/>
          <p:nvPr/>
        </p:nvSpPr>
        <p:spPr>
          <a:xfrm>
            <a:off x="2596008" y="1882757"/>
            <a:ext cx="10515600" cy="606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es-GT" sz="5400" b="0" i="0" u="none" strike="noStrike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🎭</a:t>
            </a:r>
          </a:p>
          <a:p>
            <a:pPr algn="ctr">
              <a:spcAft>
                <a:spcPts val="2250"/>
              </a:spcAft>
              <a:buNone/>
            </a:pPr>
            <a:r>
              <a:rPr lang="es-GT" sz="4800" b="1" i="0" u="none" strike="noStrike" dirty="0">
                <a:effectLst/>
                <a:latin typeface="Comic Sans MS" panose="030F0902030302020204" pitchFamily="66" charset="0"/>
              </a:rPr>
              <a:t>Teatro y Actuación</a:t>
            </a:r>
          </a:p>
          <a:p>
            <a:pPr algn="ctr">
              <a:spcAft>
                <a:spcPts val="1125"/>
              </a:spcAft>
              <a:buNone/>
            </a:pPr>
            <a:r>
              <a:rPr lang="es-GT" sz="4400" b="1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Una aventura hacia el mundo de la expresión</a:t>
            </a:r>
          </a:p>
          <a:p>
            <a:pPr algn="ctr">
              <a:spcBef>
                <a:spcPts val="3000"/>
              </a:spcBef>
              <a:buNone/>
            </a:pPr>
            <a:r>
              <a:rPr lang="es-GT" sz="4400" b="0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✨ Signos Teatrales ✨</a:t>
            </a:r>
            <a:br>
              <a:rPr lang="es-GT" sz="4400" b="0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</a:br>
            <a:r>
              <a:rPr lang="es-GT" sz="4400" b="0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🎪 Improvisación 🎪</a:t>
            </a:r>
            <a:br>
              <a:rPr lang="es-GT" sz="4400" b="0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</a:br>
            <a:r>
              <a:rPr lang="es-GT" sz="4400" b="0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👑 Creación de Personajes 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9586-4B73-9976-265E-945CE641D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C1BD20-6935-837D-8F8D-01FAFAA2FB5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94DD42E-CD58-FA92-A233-CCA2E4673637}"/>
              </a:ext>
            </a:extLst>
          </p:cNvPr>
          <p:cNvGrpSpPr/>
          <p:nvPr/>
        </p:nvGrpSpPr>
        <p:grpSpPr>
          <a:xfrm>
            <a:off x="1028700" y="952267"/>
            <a:ext cx="16230600" cy="8382465"/>
            <a:chOff x="0" y="0"/>
            <a:chExt cx="6045684" cy="312235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27B2C9E-D2B9-52D7-7E2C-1F5BE92DEA06}"/>
                </a:ext>
              </a:extLst>
            </p:cNvPr>
            <p:cNvSpPr/>
            <p:nvPr/>
          </p:nvSpPr>
          <p:spPr>
            <a:xfrm>
              <a:off x="0" y="0"/>
              <a:ext cx="6045684" cy="3122357"/>
            </a:xfrm>
            <a:custGeom>
              <a:avLst/>
              <a:gdLst/>
              <a:ahLst/>
              <a:cxnLst/>
              <a:rect l="l" t="t" r="r" b="b"/>
              <a:pathLst>
                <a:path w="6045684" h="3122357">
                  <a:moveTo>
                    <a:pt x="0" y="0"/>
                  </a:moveTo>
                  <a:lnTo>
                    <a:pt x="6045684" y="0"/>
                  </a:lnTo>
                  <a:lnTo>
                    <a:pt x="6045684" y="3122357"/>
                  </a:lnTo>
                  <a:lnTo>
                    <a:pt x="0" y="3122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9753A8"/>
              </a:solidFill>
              <a:prstDash val="solid"/>
              <a:miter/>
            </a:ln>
          </p:spPr>
          <p:txBody>
            <a:bodyPr/>
            <a:lstStyle/>
            <a:p>
              <a:endParaRPr lang="es-G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8D96900-6441-0CC6-7F75-512D9BC38CB3}"/>
                </a:ext>
              </a:extLst>
            </p:cNvPr>
            <p:cNvSpPr txBox="1"/>
            <p:nvPr/>
          </p:nvSpPr>
          <p:spPr>
            <a:xfrm>
              <a:off x="0" y="0"/>
              <a:ext cx="6045684" cy="312235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0D18429-CA86-21F5-4809-E3AA1FD617AE}"/>
              </a:ext>
            </a:extLst>
          </p:cNvPr>
          <p:cNvGrpSpPr/>
          <p:nvPr/>
        </p:nvGrpSpPr>
        <p:grpSpPr>
          <a:xfrm>
            <a:off x="12374539" y="8993151"/>
            <a:ext cx="4284389" cy="1567256"/>
            <a:chOff x="0" y="0"/>
            <a:chExt cx="1128399" cy="4127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234427A-88C1-B49E-2FB4-3F0D87F00538}"/>
                </a:ext>
              </a:extLst>
            </p:cNvPr>
            <p:cNvSpPr/>
            <p:nvPr/>
          </p:nvSpPr>
          <p:spPr>
            <a:xfrm>
              <a:off x="0" y="0"/>
              <a:ext cx="1128399" cy="412775"/>
            </a:xfrm>
            <a:custGeom>
              <a:avLst/>
              <a:gdLst/>
              <a:ahLst/>
              <a:cxnLst/>
              <a:rect l="l" t="t" r="r" b="b"/>
              <a:pathLst>
                <a:path w="1128399" h="412775">
                  <a:moveTo>
                    <a:pt x="0" y="0"/>
                  </a:moveTo>
                  <a:lnTo>
                    <a:pt x="1128399" y="0"/>
                  </a:lnTo>
                  <a:lnTo>
                    <a:pt x="1128399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4D81BCB-D39D-1FE7-BA1F-D6D11A421209}"/>
                </a:ext>
              </a:extLst>
            </p:cNvPr>
            <p:cNvSpPr txBox="1"/>
            <p:nvPr/>
          </p:nvSpPr>
          <p:spPr>
            <a:xfrm>
              <a:off x="0" y="-47625"/>
              <a:ext cx="1128399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7484843-A2AA-0C0B-E110-5058452CA447}"/>
              </a:ext>
            </a:extLst>
          </p:cNvPr>
          <p:cNvGrpSpPr/>
          <p:nvPr/>
        </p:nvGrpSpPr>
        <p:grpSpPr>
          <a:xfrm rot="5400000">
            <a:off x="14012664" y="3237235"/>
            <a:ext cx="6983416" cy="1567256"/>
            <a:chOff x="0" y="0"/>
            <a:chExt cx="1839254" cy="41277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FE55878-DAE0-F664-2CFA-8086B76BC33F}"/>
                </a:ext>
              </a:extLst>
            </p:cNvPr>
            <p:cNvSpPr/>
            <p:nvPr/>
          </p:nvSpPr>
          <p:spPr>
            <a:xfrm>
              <a:off x="0" y="0"/>
              <a:ext cx="1839254" cy="412775"/>
            </a:xfrm>
            <a:custGeom>
              <a:avLst/>
              <a:gdLst/>
              <a:ahLst/>
              <a:cxnLst/>
              <a:rect l="l" t="t" r="r" b="b"/>
              <a:pathLst>
                <a:path w="1839254" h="412775">
                  <a:moveTo>
                    <a:pt x="0" y="0"/>
                  </a:moveTo>
                  <a:lnTo>
                    <a:pt x="1839254" y="0"/>
                  </a:lnTo>
                  <a:lnTo>
                    <a:pt x="183925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A0F2B99-0D7B-E483-254D-EC5D485573C8}"/>
                </a:ext>
              </a:extLst>
            </p:cNvPr>
            <p:cNvSpPr txBox="1"/>
            <p:nvPr/>
          </p:nvSpPr>
          <p:spPr>
            <a:xfrm>
              <a:off x="0" y="-47625"/>
              <a:ext cx="183925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11EDD4E3-C86B-9A49-9DE1-FEFF0F646290}"/>
              </a:ext>
            </a:extLst>
          </p:cNvPr>
          <p:cNvSpPr/>
          <p:nvPr/>
        </p:nvSpPr>
        <p:spPr>
          <a:xfrm rot="5400000" flipH="1" flipV="1">
            <a:off x="10540746" y="-52264"/>
            <a:ext cx="11547949" cy="9406329"/>
          </a:xfrm>
          <a:custGeom>
            <a:avLst/>
            <a:gdLst/>
            <a:ahLst/>
            <a:cxnLst/>
            <a:rect l="l" t="t" r="r" b="b"/>
            <a:pathLst>
              <a:path w="11547949" h="9406329">
                <a:moveTo>
                  <a:pt x="11547949" y="9406329"/>
                </a:moveTo>
                <a:lnTo>
                  <a:pt x="0" y="9406329"/>
                </a:lnTo>
                <a:lnTo>
                  <a:pt x="0" y="0"/>
                </a:lnTo>
                <a:lnTo>
                  <a:pt x="11547949" y="0"/>
                </a:lnTo>
                <a:lnTo>
                  <a:pt x="11547949" y="94063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C45D3DD-15CE-0279-528F-E90824E73AF8}"/>
              </a:ext>
            </a:extLst>
          </p:cNvPr>
          <p:cNvSpPr/>
          <p:nvPr/>
        </p:nvSpPr>
        <p:spPr>
          <a:xfrm>
            <a:off x="2118001" y="1688159"/>
            <a:ext cx="491457" cy="480734"/>
          </a:xfrm>
          <a:custGeom>
            <a:avLst/>
            <a:gdLst/>
            <a:ahLst/>
            <a:cxnLst/>
            <a:rect l="l" t="t" r="r" b="b"/>
            <a:pathLst>
              <a:path w="491457" h="480734">
                <a:moveTo>
                  <a:pt x="0" y="0"/>
                </a:moveTo>
                <a:lnTo>
                  <a:pt x="491457" y="0"/>
                </a:lnTo>
                <a:lnTo>
                  <a:pt x="491457" y="480735"/>
                </a:lnTo>
                <a:lnTo>
                  <a:pt x="0" y="480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5E994500-E3FF-120C-E691-98C18969ECDE}"/>
              </a:ext>
            </a:extLst>
          </p:cNvPr>
          <p:cNvSpPr/>
          <p:nvPr/>
        </p:nvSpPr>
        <p:spPr>
          <a:xfrm flipV="1">
            <a:off x="13553005" y="935761"/>
            <a:ext cx="5036482" cy="5036482"/>
          </a:xfrm>
          <a:prstGeom prst="line">
            <a:avLst/>
          </a:prstGeom>
          <a:ln w="114300" cap="flat">
            <a:solidFill>
              <a:srgbClr val="FF99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BD108170-A99B-1107-279E-B4640889BF2A}"/>
              </a:ext>
            </a:extLst>
          </p:cNvPr>
          <p:cNvSpPr/>
          <p:nvPr/>
        </p:nvSpPr>
        <p:spPr>
          <a:xfrm flipV="1">
            <a:off x="14602740" y="4540846"/>
            <a:ext cx="1216428" cy="1216428"/>
          </a:xfrm>
          <a:prstGeom prst="line">
            <a:avLst/>
          </a:prstGeom>
          <a:ln w="114300" cap="flat">
            <a:solidFill>
              <a:srgbClr val="FF99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BF61D614-336A-15DD-5EF7-04ECE3C004A9}"/>
              </a:ext>
            </a:extLst>
          </p:cNvPr>
          <p:cNvSpPr/>
          <p:nvPr/>
        </p:nvSpPr>
        <p:spPr>
          <a:xfrm flipV="1">
            <a:off x="12944791" y="7512571"/>
            <a:ext cx="2942644" cy="2942644"/>
          </a:xfrm>
          <a:prstGeom prst="line">
            <a:avLst/>
          </a:prstGeom>
          <a:ln w="114300" cap="flat">
            <a:solidFill>
              <a:srgbClr val="782A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C7E78205-1213-3C9C-ACB4-4FB1F6BBD483}"/>
              </a:ext>
            </a:extLst>
          </p:cNvPr>
          <p:cNvSpPr/>
          <p:nvPr/>
        </p:nvSpPr>
        <p:spPr>
          <a:xfrm flipV="1">
            <a:off x="11473469" y="9776779"/>
            <a:ext cx="2942644" cy="2942644"/>
          </a:xfrm>
          <a:prstGeom prst="line">
            <a:avLst/>
          </a:prstGeom>
          <a:ln w="114300" cap="flat">
            <a:solidFill>
              <a:srgbClr val="782A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E906575-2911-8C4A-311A-E27906127299}"/>
              </a:ext>
            </a:extLst>
          </p:cNvPr>
          <p:cNvSpPr txBox="1"/>
          <p:nvPr/>
        </p:nvSpPr>
        <p:spPr>
          <a:xfrm>
            <a:off x="2747545" y="1245373"/>
            <a:ext cx="11424139" cy="6953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75"/>
              </a:spcAft>
              <a:buNone/>
            </a:pPr>
            <a:r>
              <a:rPr lang="es-GT" sz="3200" b="1" i="0" u="none" strike="noStrike" dirty="0">
                <a:solidFill>
                  <a:srgbClr val="2D3748"/>
                </a:solidFill>
                <a:effectLst/>
                <a:latin typeface="Comic Sans MS" panose="030F0902030302020204" pitchFamily="66" charset="0"/>
              </a:rPr>
              <a:t>¿Qué es el Teatro? 🎪</a:t>
            </a:r>
          </a:p>
          <a:p>
            <a:pPr algn="ctr">
              <a:spcBef>
                <a:spcPts val="2250"/>
              </a:spcBef>
              <a:spcAft>
                <a:spcPts val="2250"/>
              </a:spcAft>
              <a:buNone/>
            </a:pPr>
            <a:r>
              <a:rPr lang="es-GT" sz="3200" b="0" i="0" u="none" strike="noStrike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El teatro es una forma de </a:t>
            </a:r>
            <a:r>
              <a:rPr lang="es-GT" sz="3200" b="1" i="0" u="none" strike="noStrike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arte</a:t>
            </a:r>
            <a:r>
              <a:rPr lang="es-GT" sz="3200" b="0" i="0" u="none" strike="noStrike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 donde los actores representan historias en vivo para un público.</a:t>
            </a:r>
          </a:p>
          <a:p>
            <a:pPr algn="ctr">
              <a:spcBef>
                <a:spcPts val="1500"/>
              </a:spcBef>
              <a:spcAft>
                <a:spcPts val="1125"/>
              </a:spcAft>
              <a:buNone/>
            </a:pPr>
            <a:r>
              <a:rPr lang="es-GT" sz="3200" b="1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¡Dato Curioso! 🤔</a:t>
            </a:r>
          </a:p>
          <a:p>
            <a:pPr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es-GT" sz="3200" b="0" i="0" u="none" strike="noStrike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El teatro existe desde hace más de 2,500 años. Los antiguos griegos fueron los primeros en crear obras teatrales.</a:t>
            </a:r>
          </a:p>
          <a:p>
            <a:pPr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es-GT" sz="3200" b="0" i="0" u="none" strike="noStrike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🏛️ ➡️ 🎭 ➡️ ✨</a:t>
            </a:r>
          </a:p>
          <a:p>
            <a:pPr algn="ctr">
              <a:buNone/>
            </a:pPr>
            <a:r>
              <a:rPr lang="es-GT" sz="3200" b="0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En el teatro usamos nuestro </a:t>
            </a:r>
            <a:r>
              <a:rPr lang="es-GT" sz="3200" b="1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cuerpo</a:t>
            </a:r>
            <a:r>
              <a:rPr lang="es-GT" sz="3200" b="0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, nuestra </a:t>
            </a:r>
            <a:r>
              <a:rPr lang="es-GT" sz="3200" b="1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voz</a:t>
            </a:r>
            <a:r>
              <a:rPr lang="es-GT" sz="3200" b="0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 y nuestra </a:t>
            </a:r>
            <a:r>
              <a:rPr lang="es-GT" sz="3200" b="1" i="0" u="none" strike="noStrike" dirty="0">
                <a:solidFill>
                  <a:srgbClr val="4A5568"/>
                </a:solidFill>
                <a:effectLst/>
                <a:latin typeface="Comic Sans MS" panose="030F0902030302020204" pitchFamily="66" charset="0"/>
              </a:rPr>
              <a:t>imaginación</a:t>
            </a:r>
            <a:endParaRPr lang="es-GT" sz="3200" b="0" i="0" u="none" strike="noStrike" dirty="0">
              <a:solidFill>
                <a:srgbClr val="4A5568"/>
              </a:solidFill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4671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r>
              <a:rPr lang="es-GT" b="1" dirty="0"/>
              <a:t>Los 13 Signos Teatrales 🎨</a:t>
            </a:r>
          </a:p>
          <a:p>
            <a:r>
              <a:rPr lang="es-GT" dirty="0"/>
              <a:t>Los signos teatrales son elementos que nos ayudan a contar historias</a:t>
            </a:r>
          </a:p>
          <a:p>
            <a:endParaRPr lang="es-GT" dirty="0"/>
          </a:p>
          <a:p>
            <a:pPr algn="ctr"/>
            <a:endParaRPr lang="es-GT" dirty="0"/>
          </a:p>
          <a:p>
            <a:pPr algn="ctr"/>
            <a:endParaRPr lang="es-GT" dirty="0"/>
          </a:p>
          <a:p>
            <a:pPr algn="ctr"/>
            <a:r>
              <a:rPr lang="es-GT" sz="4000" dirty="0"/>
              <a:t>👤</a:t>
            </a:r>
            <a:r>
              <a:rPr lang="es-GT" sz="4000" b="1" dirty="0"/>
              <a:t>Los 13 Signos Teatrales 🎨</a:t>
            </a:r>
          </a:p>
          <a:p>
            <a:pPr algn="ctr"/>
            <a:r>
              <a:rPr lang="es-GT" sz="4000" dirty="0"/>
              <a:t>Los signos teatrales son elementos que nos ayudan a contar historias.</a:t>
            </a:r>
          </a:p>
          <a:p>
            <a:pPr algn="ctr"/>
            <a:endParaRPr lang="es-GT" sz="4000" b="1" dirty="0"/>
          </a:p>
          <a:p>
            <a:pPr algn="ctr"/>
            <a:endParaRPr lang="es-GT" sz="4000" b="1" dirty="0"/>
          </a:p>
          <a:p>
            <a:pPr algn="ctr"/>
            <a:endParaRPr lang="es-GT" sz="4000" b="1" dirty="0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10191648" y="-286853"/>
            <a:ext cx="563874" cy="20947169"/>
            <a:chOff x="0" y="0"/>
            <a:chExt cx="1795742" cy="5516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5742" cy="5516950"/>
            </a:xfrm>
            <a:custGeom>
              <a:avLst/>
              <a:gdLst/>
              <a:ahLst/>
              <a:cxnLst/>
              <a:rect l="l" t="t" r="r" b="b"/>
              <a:pathLst>
                <a:path w="1795742" h="5516950">
                  <a:moveTo>
                    <a:pt x="0" y="0"/>
                  </a:moveTo>
                  <a:lnTo>
                    <a:pt x="1795742" y="0"/>
                  </a:lnTo>
                  <a:lnTo>
                    <a:pt x="179574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79574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9088151" y="-8999075"/>
            <a:ext cx="563874" cy="18740173"/>
            <a:chOff x="0" y="0"/>
            <a:chExt cx="538662" cy="5516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14019925" y="-210928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5DCD755-9E6A-B112-B0ED-81D81BAEF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2949"/>
            <a:ext cx="18893663" cy="92460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0DD9-6F1A-40CA-E2DE-71ABAD23C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8A1548B-C3E1-B126-8ECB-7DFB354E108A}"/>
              </a:ext>
            </a:extLst>
          </p:cNvPr>
          <p:cNvSpPr/>
          <p:nvPr/>
        </p:nvSpPr>
        <p:spPr>
          <a:xfrm>
            <a:off x="0" y="0"/>
            <a:ext cx="18288000" cy="2476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r>
              <a:rPr lang="es-GT" dirty="0"/>
              <a:t>Captura de pantalla 2025-07-23 a la(s) 2.11.17 p. m.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5115185-E67A-D4C7-47B6-DFB1EA340E1D}"/>
              </a:ext>
            </a:extLst>
          </p:cNvPr>
          <p:cNvGrpSpPr/>
          <p:nvPr/>
        </p:nvGrpSpPr>
        <p:grpSpPr>
          <a:xfrm rot="-5400000">
            <a:off x="10191648" y="-286853"/>
            <a:ext cx="563874" cy="20947169"/>
            <a:chOff x="0" y="0"/>
            <a:chExt cx="1795742" cy="55169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E3F3F5F-F5D3-97CD-D8E6-66733C52EB04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custGeom>
              <a:avLst/>
              <a:gdLst/>
              <a:ahLst/>
              <a:cxnLst/>
              <a:rect l="l" t="t" r="r" b="b"/>
              <a:pathLst>
                <a:path w="1795742" h="5516950">
                  <a:moveTo>
                    <a:pt x="0" y="0"/>
                  </a:moveTo>
                  <a:lnTo>
                    <a:pt x="1795742" y="0"/>
                  </a:lnTo>
                  <a:lnTo>
                    <a:pt x="179574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73FCBA4-E95E-2F18-F4C3-BB5F2F8AD99E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CE7B65C-2DA7-52EF-C32C-8A3D39AE0575}"/>
              </a:ext>
            </a:extLst>
          </p:cNvPr>
          <p:cNvGrpSpPr/>
          <p:nvPr/>
        </p:nvGrpSpPr>
        <p:grpSpPr>
          <a:xfrm rot="-5400000">
            <a:off x="9088151" y="-8999075"/>
            <a:ext cx="563874" cy="18740173"/>
            <a:chOff x="0" y="0"/>
            <a:chExt cx="538662" cy="55169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B5B851D-EA7F-B36E-CF74-D1447FE08BC3}"/>
                </a:ext>
              </a:extLst>
            </p:cNvPr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C237DA8-4EF0-C20B-D755-72E3A1FD9B2C}"/>
                </a:ext>
              </a:extLst>
            </p:cNvPr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81FB805-085F-00BE-8202-92560AA35850}"/>
              </a:ext>
            </a:extLst>
          </p:cNvPr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BE7BBD1-D498-2BE1-B6D9-0B50CE791221}"/>
                </a:ext>
              </a:extLst>
            </p:cNvPr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F7451E6-FD22-36E2-EB0E-12F36FE92CF0}"/>
                </a:ext>
              </a:extLst>
            </p:cNvPr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CA76AD81-5E16-00C9-B4C1-5468E9CCDC48}"/>
              </a:ext>
            </a:extLst>
          </p:cNvPr>
          <p:cNvSpPr/>
          <p:nvPr/>
        </p:nvSpPr>
        <p:spPr>
          <a:xfrm rot="-10800000">
            <a:off x="14019925" y="-210928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81DB4A-6296-C18A-0C60-0274120F9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"/>
            <a:ext cx="18059400" cy="86868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343731-1472-EAED-5C36-CFE9BC2B1E9B}"/>
              </a:ext>
            </a:extLst>
          </p:cNvPr>
          <p:cNvSpPr txBox="1"/>
          <p:nvPr/>
        </p:nvSpPr>
        <p:spPr>
          <a:xfrm>
            <a:off x="5943600" y="9105900"/>
            <a:ext cx="545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400" dirty="0"/>
              <a:t>Las personas que miran y disfrutan la obra</a:t>
            </a:r>
          </a:p>
        </p:txBody>
      </p:sp>
    </p:spTree>
    <p:extLst>
      <p:ext uri="{BB962C8B-B14F-4D97-AF65-F5344CB8AC3E}">
        <p14:creationId xmlns:p14="http://schemas.microsoft.com/office/powerpoint/2010/main" val="71130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45C5A-6B17-49BB-0BB4-84B653423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896CE7A-30D0-0914-EBE6-E0593044672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pPr algn="ctr"/>
            <a:endParaRPr lang="es-G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G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G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G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s-GT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Improvisación! 🎭</a:t>
            </a:r>
          </a:p>
          <a:p>
            <a:pPr algn="ctr"/>
            <a:endParaRPr lang="es-G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Improvisar es </a:t>
            </a:r>
            <a:r>
              <a:rPr lang="es-G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</a:t>
            </a:r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lang="es-G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</a:t>
            </a:r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 el momento, sin un guión escrito.</a:t>
            </a:r>
          </a:p>
          <a:p>
            <a:pPr algn="ctr"/>
            <a:r>
              <a:rPr lang="es-G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🌟 ¿Por qué es importante?</a:t>
            </a:r>
          </a:p>
          <a:p>
            <a:pPr algn="ctr"/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Desarrolla nuestra creatividad</a:t>
            </a:r>
            <a:b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Nos ayuda a pensar rápido</a:t>
            </a:r>
            <a:b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Nos da confianza para hablar en público</a:t>
            </a:r>
            <a:b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¡Es muy divertido!</a:t>
            </a:r>
          </a:p>
          <a:p>
            <a:pPr algn="ctr"/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🧠 + ❤️ + ⚡ = 🎪</a:t>
            </a:r>
          </a:p>
          <a:p>
            <a:pPr algn="ctr"/>
            <a:r>
              <a:rPr lang="es-G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"En la improvisación no hay errores, ¡solo nuevas aventuras!"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AB17A1A-CF7C-5666-28FF-7882EC26E6E0}"/>
              </a:ext>
            </a:extLst>
          </p:cNvPr>
          <p:cNvGrpSpPr/>
          <p:nvPr/>
        </p:nvGrpSpPr>
        <p:grpSpPr>
          <a:xfrm rot="-5400000">
            <a:off x="10191648" y="-286853"/>
            <a:ext cx="563874" cy="20947169"/>
            <a:chOff x="0" y="0"/>
            <a:chExt cx="1795742" cy="55169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DBEC96-3B89-5585-8B79-79C75371F894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custGeom>
              <a:avLst/>
              <a:gdLst/>
              <a:ahLst/>
              <a:cxnLst/>
              <a:rect l="l" t="t" r="r" b="b"/>
              <a:pathLst>
                <a:path w="1795742" h="5516950">
                  <a:moveTo>
                    <a:pt x="0" y="0"/>
                  </a:moveTo>
                  <a:lnTo>
                    <a:pt x="1795742" y="0"/>
                  </a:lnTo>
                  <a:lnTo>
                    <a:pt x="179574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74E824C-0429-8269-EA19-0C1C5986D1F5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68E448B-69A8-0FE7-DE7A-60BEB0D571FC}"/>
              </a:ext>
            </a:extLst>
          </p:cNvPr>
          <p:cNvGrpSpPr/>
          <p:nvPr/>
        </p:nvGrpSpPr>
        <p:grpSpPr>
          <a:xfrm rot="-5400000">
            <a:off x="9088151" y="-8999075"/>
            <a:ext cx="563874" cy="18740173"/>
            <a:chOff x="0" y="0"/>
            <a:chExt cx="538662" cy="55169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31F33B-DE19-3E5E-FC3D-076746060951}"/>
                </a:ext>
              </a:extLst>
            </p:cNvPr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58E33EF-D7B3-78D3-37B3-1079C6D15DCC}"/>
                </a:ext>
              </a:extLst>
            </p:cNvPr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82FF088-CB39-A9DB-0287-D97B80DA6D35}"/>
              </a:ext>
            </a:extLst>
          </p:cNvPr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4C84760-92C6-3BCF-D990-57E91610F26F}"/>
                </a:ext>
              </a:extLst>
            </p:cNvPr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9097C7D-BD8B-A6CF-56C6-DA2BF80AA424}"/>
                </a:ext>
              </a:extLst>
            </p:cNvPr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C90324F0-E339-822D-9BAF-84C523600889}"/>
              </a:ext>
            </a:extLst>
          </p:cNvPr>
          <p:cNvSpPr/>
          <p:nvPr/>
        </p:nvSpPr>
        <p:spPr>
          <a:xfrm rot="-10800000">
            <a:off x="14019925" y="-210928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288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736B1-ABD2-F7C6-8E30-86F26A7E6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742A2C-24C9-6DFC-F7EA-903ADB9C9D0C}"/>
              </a:ext>
            </a:extLst>
          </p:cNvPr>
          <p:cNvSpPr/>
          <p:nvPr/>
        </p:nvSpPr>
        <p:spPr>
          <a:xfrm>
            <a:off x="0" y="-308208"/>
            <a:ext cx="18288000" cy="1059520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GT" sz="1600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0179439-C4DE-958C-2E3E-01179E022C8C}"/>
              </a:ext>
            </a:extLst>
          </p:cNvPr>
          <p:cNvGrpSpPr/>
          <p:nvPr/>
        </p:nvGrpSpPr>
        <p:grpSpPr>
          <a:xfrm rot="-5400000">
            <a:off x="10191648" y="-286853"/>
            <a:ext cx="563874" cy="20947169"/>
            <a:chOff x="0" y="0"/>
            <a:chExt cx="1795742" cy="55169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73D8044-4E0F-3589-1698-6E39B0C8FDAE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custGeom>
              <a:avLst/>
              <a:gdLst/>
              <a:ahLst/>
              <a:cxnLst/>
              <a:rect l="l" t="t" r="r" b="b"/>
              <a:pathLst>
                <a:path w="1795742" h="5516950">
                  <a:moveTo>
                    <a:pt x="0" y="0"/>
                  </a:moveTo>
                  <a:lnTo>
                    <a:pt x="1795742" y="0"/>
                  </a:lnTo>
                  <a:lnTo>
                    <a:pt x="179574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C1EFCD4-F460-BD49-BE2F-7447640A60F0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34677C5-5555-0BB5-80B0-A412187F84D7}"/>
              </a:ext>
            </a:extLst>
          </p:cNvPr>
          <p:cNvGrpSpPr/>
          <p:nvPr/>
        </p:nvGrpSpPr>
        <p:grpSpPr>
          <a:xfrm rot="-5400000">
            <a:off x="9088151" y="-8999075"/>
            <a:ext cx="563874" cy="18740173"/>
            <a:chOff x="0" y="0"/>
            <a:chExt cx="538662" cy="55169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91F27F3-807B-AA7F-E687-5674D5C59BE4}"/>
                </a:ext>
              </a:extLst>
            </p:cNvPr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D451DB8-540E-F5D7-F84B-513AD984ACDE}"/>
                </a:ext>
              </a:extLst>
            </p:cNvPr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B1654A4-99F3-506E-6ECC-F87741A3DA97}"/>
              </a:ext>
            </a:extLst>
          </p:cNvPr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46B35F1-E211-582A-F255-6D19B97FA5D5}"/>
                </a:ext>
              </a:extLst>
            </p:cNvPr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3A971A9-A4DD-B30A-4F0A-884EF34B2B49}"/>
                </a:ext>
              </a:extLst>
            </p:cNvPr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60D7A7D2-19AB-C791-56C9-251FEAF1EFDE}"/>
              </a:ext>
            </a:extLst>
          </p:cNvPr>
          <p:cNvSpPr/>
          <p:nvPr/>
        </p:nvSpPr>
        <p:spPr>
          <a:xfrm rot="-10800000">
            <a:off x="14019925" y="-210928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0B4DFE-7C74-1230-8792-A62A06A4857B}"/>
              </a:ext>
            </a:extLst>
          </p:cNvPr>
          <p:cNvSpPr txBox="1"/>
          <p:nvPr/>
        </p:nvSpPr>
        <p:spPr>
          <a:xfrm>
            <a:off x="1028700" y="36588"/>
            <a:ext cx="16230600" cy="99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s-GT" b="0" i="0" u="none" strike="noStrike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🦸‍♀️</a:t>
            </a:r>
          </a:p>
          <a:p>
            <a:pPr algn="ctr">
              <a:spcAft>
                <a:spcPts val="1125"/>
              </a:spcAft>
            </a:pPr>
            <a:r>
              <a:rPr lang="es-GT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Juegos de Improvisación 🎮</a:t>
            </a:r>
            <a:endParaRPr lang="es-GT" sz="4800" b="1" i="0" u="none" strike="noStrike" dirty="0">
              <a:solidFill>
                <a:srgbClr val="4A556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125"/>
              </a:spcAft>
              <a:buNone/>
            </a:pPr>
            <a:r>
              <a:rPr lang="es-GT" sz="4400" b="1" i="0" u="none" strike="noStrike" dirty="0">
                <a:solidFill>
                  <a:srgbClr val="4A55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Superhéroes</a:t>
            </a:r>
          </a:p>
          <a:p>
            <a:pPr algn="ctr">
              <a:buNone/>
            </a:pPr>
            <a:r>
              <a:rPr lang="es-GT" sz="4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Inventa un superhéroe con un poder especial y actúa como él</a:t>
            </a:r>
          </a:p>
          <a:p>
            <a:pPr algn="ctr">
              <a:spcAft>
                <a:spcPts val="1125"/>
              </a:spcAft>
              <a:buNone/>
            </a:pPr>
            <a:r>
              <a:rPr lang="es-GT" sz="4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🏪</a:t>
            </a:r>
          </a:p>
          <a:p>
            <a:pPr algn="ctr">
              <a:spcAft>
                <a:spcPts val="1125"/>
              </a:spcAft>
              <a:buNone/>
            </a:pPr>
            <a:r>
              <a:rPr lang="es-GT" sz="4400" b="1" i="0" u="none" strike="noStrike" dirty="0">
                <a:solidFill>
                  <a:srgbClr val="4A55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Tienda Mágica</a:t>
            </a:r>
          </a:p>
          <a:p>
            <a:pPr algn="ctr">
              <a:buNone/>
            </a:pPr>
            <a:r>
              <a:rPr lang="es-GT" sz="4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 que vendes objetos mágicos y convence al comprador</a:t>
            </a:r>
          </a:p>
          <a:p>
            <a:pPr algn="ctr">
              <a:spcAft>
                <a:spcPts val="1125"/>
              </a:spcAft>
              <a:buNone/>
            </a:pPr>
            <a:r>
              <a:rPr lang="es-GT" sz="4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🌦️</a:t>
            </a:r>
          </a:p>
          <a:p>
            <a:pPr algn="ctr">
              <a:spcAft>
                <a:spcPts val="1125"/>
              </a:spcAft>
              <a:buNone/>
            </a:pPr>
            <a:r>
              <a:rPr lang="es-GT" sz="4400" b="1" i="0" u="none" strike="noStrike" dirty="0">
                <a:solidFill>
                  <a:srgbClr val="4A55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Clima Loco</a:t>
            </a:r>
          </a:p>
          <a:p>
            <a:pPr algn="ctr">
              <a:buNone/>
            </a:pPr>
            <a:r>
              <a:rPr lang="es-GT" sz="4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Actúa como si fueras diferente clima (lluvia, sol, viento)</a:t>
            </a:r>
          </a:p>
          <a:p>
            <a:pPr algn="ctr">
              <a:spcAft>
                <a:spcPts val="1125"/>
              </a:spcAft>
              <a:buNone/>
            </a:pPr>
            <a:r>
              <a:rPr lang="es-GT" sz="4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🎭</a:t>
            </a:r>
          </a:p>
          <a:p>
            <a:pPr algn="ctr">
              <a:spcAft>
                <a:spcPts val="1125"/>
              </a:spcAft>
              <a:buNone/>
            </a:pPr>
            <a:r>
              <a:rPr lang="es-GT" sz="4400" b="1" i="0" u="none" strike="noStrike" dirty="0">
                <a:solidFill>
                  <a:srgbClr val="4A55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Espejo Mágico</a:t>
            </a:r>
          </a:p>
          <a:p>
            <a:pPr algn="ctr">
              <a:buNone/>
            </a:pPr>
            <a:r>
              <a:rPr lang="es-GT" sz="4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Uno hace movimientos y el otro los imita como un espejo</a:t>
            </a:r>
          </a:p>
        </p:txBody>
      </p:sp>
    </p:spTree>
    <p:extLst>
      <p:ext uri="{BB962C8B-B14F-4D97-AF65-F5344CB8AC3E}">
        <p14:creationId xmlns:p14="http://schemas.microsoft.com/office/powerpoint/2010/main" val="215425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27F4F-8023-3036-2322-3B48A7ECD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E00573-440B-9735-E7C6-6D789A0880A4}"/>
              </a:ext>
            </a:extLst>
          </p:cNvPr>
          <p:cNvSpPr/>
          <p:nvPr/>
        </p:nvSpPr>
        <p:spPr>
          <a:xfrm>
            <a:off x="1035205" y="2405587"/>
            <a:ext cx="5867400" cy="308812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r>
              <a:rPr lang="es-GT" sz="3600" b="1" dirty="0"/>
              <a:t>🤔 ¿Cómo es?</a:t>
            </a:r>
          </a:p>
          <a:p>
            <a:r>
              <a:rPr lang="es-GT" sz="3600" dirty="0"/>
              <a:t>• ¿Es alegre o triste?</a:t>
            </a:r>
            <a:br>
              <a:rPr lang="es-GT" sz="3600" dirty="0"/>
            </a:br>
            <a:r>
              <a:rPr lang="es-GT" sz="3600" dirty="0"/>
              <a:t>• ¿Es valiente o tímido?</a:t>
            </a:r>
            <a:br>
              <a:rPr lang="es-GT" sz="3600" dirty="0"/>
            </a:br>
            <a:r>
              <a:rPr lang="es-GT" sz="3600" dirty="0"/>
              <a:t>• ¿Qué le gusta hacer?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4B6499B-4774-AB9B-0270-E9EF6AA3B971}"/>
              </a:ext>
            </a:extLst>
          </p:cNvPr>
          <p:cNvGrpSpPr/>
          <p:nvPr/>
        </p:nvGrpSpPr>
        <p:grpSpPr>
          <a:xfrm rot="-5400000">
            <a:off x="10191648" y="-286853"/>
            <a:ext cx="563874" cy="20947169"/>
            <a:chOff x="0" y="0"/>
            <a:chExt cx="1795742" cy="55169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75CD0F-0E26-758E-0207-052564523480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custGeom>
              <a:avLst/>
              <a:gdLst/>
              <a:ahLst/>
              <a:cxnLst/>
              <a:rect l="l" t="t" r="r" b="b"/>
              <a:pathLst>
                <a:path w="1795742" h="5516950">
                  <a:moveTo>
                    <a:pt x="0" y="0"/>
                  </a:moveTo>
                  <a:lnTo>
                    <a:pt x="1795742" y="0"/>
                  </a:lnTo>
                  <a:lnTo>
                    <a:pt x="179574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C7BE62B-47FF-671F-1E82-393A7699C798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A0B51EA-C600-FE07-E0E1-179836483F3B}"/>
              </a:ext>
            </a:extLst>
          </p:cNvPr>
          <p:cNvGrpSpPr/>
          <p:nvPr/>
        </p:nvGrpSpPr>
        <p:grpSpPr>
          <a:xfrm rot="-5400000">
            <a:off x="9088151" y="-8999075"/>
            <a:ext cx="563874" cy="18740173"/>
            <a:chOff x="0" y="0"/>
            <a:chExt cx="538662" cy="55169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1BCD1DE-5957-7586-969A-600DF753EAF7}"/>
                </a:ext>
              </a:extLst>
            </p:cNvPr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1D57589-38E0-FF14-EADB-7EDD4BBB1BCF}"/>
                </a:ext>
              </a:extLst>
            </p:cNvPr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BD1FD87-FED1-D097-6561-CC7FD8B64491}"/>
              </a:ext>
            </a:extLst>
          </p:cNvPr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7074057-CE8A-EB09-4BD9-F8F14EB892EF}"/>
                </a:ext>
              </a:extLst>
            </p:cNvPr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D8DDD3D9-AD90-3875-374B-3AAF4F8DD3F6}"/>
                </a:ext>
              </a:extLst>
            </p:cNvPr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1373756C-34B5-E384-7106-CCB4F66F9532}"/>
              </a:ext>
            </a:extLst>
          </p:cNvPr>
          <p:cNvSpPr/>
          <p:nvPr/>
        </p:nvSpPr>
        <p:spPr>
          <a:xfrm rot="-10800000">
            <a:off x="14019925" y="-210928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97B1A42-AD2A-3B5B-5616-5C7C87AEAEDA}"/>
              </a:ext>
            </a:extLst>
          </p:cNvPr>
          <p:cNvSpPr/>
          <p:nvPr/>
        </p:nvSpPr>
        <p:spPr>
          <a:xfrm>
            <a:off x="10544911" y="6472625"/>
            <a:ext cx="6193673" cy="282560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r>
              <a:rPr lang="es-GT" sz="3600" b="1" dirty="0"/>
              <a:t>👕 ¿Cómo se viste?</a:t>
            </a:r>
          </a:p>
          <a:p>
            <a:r>
              <a:rPr lang="es-GT" sz="3600" dirty="0"/>
              <a:t>• ¿Qué ropa usa?</a:t>
            </a:r>
            <a:br>
              <a:rPr lang="es-GT" sz="3600" dirty="0"/>
            </a:br>
            <a:r>
              <a:rPr lang="es-GT" sz="3600" dirty="0"/>
              <a:t>• ¿Tiene accesorios?</a:t>
            </a:r>
            <a:br>
              <a:rPr lang="es-GT" sz="3600" dirty="0"/>
            </a:br>
            <a:r>
              <a:rPr lang="es-GT" sz="3600" dirty="0"/>
              <a:t>• ¿Colores favoritos?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6CE01DB-6B14-A1CD-C6F2-43512A7B6988}"/>
              </a:ext>
            </a:extLst>
          </p:cNvPr>
          <p:cNvSpPr/>
          <p:nvPr/>
        </p:nvSpPr>
        <p:spPr>
          <a:xfrm>
            <a:off x="1027771" y="6491669"/>
            <a:ext cx="5562600" cy="278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r>
              <a:rPr lang="es-GT" sz="3600" b="1" dirty="0"/>
              <a:t>🗣️ ¿Cómo habla?</a:t>
            </a:r>
          </a:p>
          <a:p>
            <a:r>
              <a:rPr lang="es-GT" sz="3600" dirty="0"/>
              <a:t>• ¿Voz grave o aguda?</a:t>
            </a:r>
            <a:br>
              <a:rPr lang="es-GT" sz="3600" dirty="0"/>
            </a:br>
            <a:r>
              <a:rPr lang="es-GT" sz="3600" dirty="0"/>
              <a:t>• ¿Habla mucho o poco?</a:t>
            </a:r>
            <a:br>
              <a:rPr lang="es-GT" sz="3600" dirty="0"/>
            </a:br>
            <a:r>
              <a:rPr lang="es-GT" sz="3600" dirty="0"/>
              <a:t>• ¿Rápido o despacio?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B247D5E-6212-7854-B247-899BEE7DE96B}"/>
              </a:ext>
            </a:extLst>
          </p:cNvPr>
          <p:cNvSpPr/>
          <p:nvPr/>
        </p:nvSpPr>
        <p:spPr>
          <a:xfrm>
            <a:off x="10414767" y="2464132"/>
            <a:ext cx="5984684" cy="293572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r>
              <a:rPr lang="es-GT" sz="3600" b="1" dirty="0"/>
              <a:t>🎯 ¿Cómo se mueve?</a:t>
            </a:r>
          </a:p>
          <a:p>
            <a:r>
              <a:rPr lang="es-GT" sz="3600" dirty="0"/>
              <a:t>• ¿Camina rápido o lento?</a:t>
            </a:r>
            <a:br>
              <a:rPr lang="es-GT" sz="3600" dirty="0"/>
            </a:br>
            <a:r>
              <a:rPr lang="es-GT" sz="3600" dirty="0"/>
              <a:t>• ¿Usa las manos mucho?</a:t>
            </a:r>
            <a:br>
              <a:rPr lang="es-GT" sz="3600" dirty="0"/>
            </a:br>
            <a:r>
              <a:rPr lang="es-GT" sz="3600" dirty="0"/>
              <a:t>• ¿Cómo se sienta?</a:t>
            </a:r>
          </a:p>
          <a:p>
            <a:endParaRPr lang="es-GT" sz="3600" dirty="0"/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51D2FFCC-5B92-DD21-C691-10CA438FA6C1}"/>
              </a:ext>
            </a:extLst>
          </p:cNvPr>
          <p:cNvSpPr/>
          <p:nvPr/>
        </p:nvSpPr>
        <p:spPr>
          <a:xfrm>
            <a:off x="-1" y="0"/>
            <a:ext cx="15316201" cy="198672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pPr algn="ctr"/>
            <a:r>
              <a:rPr lang="es-GT" sz="5400" b="1" dirty="0"/>
              <a:t>Creando Personajes 👑</a:t>
            </a:r>
          </a:p>
          <a:p>
            <a:pPr algn="ctr"/>
            <a:r>
              <a:rPr lang="es-GT" sz="5400" dirty="0"/>
              <a:t>Para crear un personaje necesitamos pensar en:</a:t>
            </a:r>
          </a:p>
        </p:txBody>
      </p:sp>
    </p:spTree>
    <p:extLst>
      <p:ext uri="{BB962C8B-B14F-4D97-AF65-F5344CB8AC3E}">
        <p14:creationId xmlns:p14="http://schemas.microsoft.com/office/powerpoint/2010/main" val="291273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91729-60C6-907F-F4FD-1D8294E22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9EEABB-62EC-8D9C-A1CC-87B7DCEA46A3}"/>
              </a:ext>
            </a:extLst>
          </p:cNvPr>
          <p:cNvSpPr/>
          <p:nvPr/>
        </p:nvSpPr>
        <p:spPr>
          <a:xfrm>
            <a:off x="1" y="652949"/>
            <a:ext cx="18287998" cy="925184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pPr algn="ctr"/>
            <a:r>
              <a:rPr lang="es-G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¡Ahora es tu turno! 🌟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🤖</a:t>
            </a:r>
          </a:p>
          <a:p>
            <a:pPr algn="ctr"/>
            <a:r>
              <a:rPr lang="es-G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Robot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Movimientos mecánicos, voz robótica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🧚‍♀️</a:t>
            </a:r>
          </a:p>
          <a:p>
            <a:pPr algn="ctr"/>
            <a:r>
              <a:rPr lang="es-G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Hada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Movimientos suaves, voz dulce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🦁</a:t>
            </a:r>
          </a:p>
          <a:p>
            <a:pPr algn="ctr"/>
            <a:r>
              <a:rPr lang="es-G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León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Movimientos fuertes, voz poderosa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🐰</a:t>
            </a:r>
          </a:p>
          <a:p>
            <a:pPr algn="ctr"/>
            <a:r>
              <a:rPr lang="es-G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Conejo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Saltos pequeños, voz rápida</a:t>
            </a:r>
          </a:p>
          <a:p>
            <a:pPr algn="ctr"/>
            <a:r>
              <a:rPr lang="es-G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🎭 Recuerda siempre: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Diviértete y no tengas miedo</a:t>
            </a:r>
            <a:b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Usa tu imaginación al máximo</a:t>
            </a:r>
            <a:b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Respeta a tus compañeros</a:t>
            </a:r>
            <a:b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¡El teatro es para todos!</a:t>
            </a:r>
          </a:p>
          <a:p>
            <a:pPr algn="ctr"/>
            <a:r>
              <a:rPr lang="es-G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¡Felicidades! 🎉 ¡Ya eres parte del mundo 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019802D-7580-5687-5FD1-E4D19E6F3F55}"/>
              </a:ext>
            </a:extLst>
          </p:cNvPr>
          <p:cNvGrpSpPr/>
          <p:nvPr/>
        </p:nvGrpSpPr>
        <p:grpSpPr>
          <a:xfrm rot="-5400000">
            <a:off x="10191648" y="-286853"/>
            <a:ext cx="563874" cy="20947169"/>
            <a:chOff x="0" y="0"/>
            <a:chExt cx="1795742" cy="55169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F0AD864-00B0-D0E8-5D08-362EF4F371B0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custGeom>
              <a:avLst/>
              <a:gdLst/>
              <a:ahLst/>
              <a:cxnLst/>
              <a:rect l="l" t="t" r="r" b="b"/>
              <a:pathLst>
                <a:path w="1795742" h="5516950">
                  <a:moveTo>
                    <a:pt x="0" y="0"/>
                  </a:moveTo>
                  <a:lnTo>
                    <a:pt x="1795742" y="0"/>
                  </a:lnTo>
                  <a:lnTo>
                    <a:pt x="179574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62C5464-DC99-1FD8-A773-BEA6658D5078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4589F1A-96CB-DEC0-AE73-2F97069D253B}"/>
              </a:ext>
            </a:extLst>
          </p:cNvPr>
          <p:cNvGrpSpPr/>
          <p:nvPr/>
        </p:nvGrpSpPr>
        <p:grpSpPr>
          <a:xfrm rot="-5400000">
            <a:off x="9088151" y="-8999075"/>
            <a:ext cx="563874" cy="18740173"/>
            <a:chOff x="0" y="0"/>
            <a:chExt cx="538662" cy="55169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F8E933-1DCA-BE7A-AD01-D7B4C1B0A0D5}"/>
                </a:ext>
              </a:extLst>
            </p:cNvPr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E617595-20B9-A791-7346-163E67150BAA}"/>
                </a:ext>
              </a:extLst>
            </p:cNvPr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B82ACF5E-9C3C-ED86-DB20-2112E63BB7A2}"/>
              </a:ext>
            </a:extLst>
          </p:cNvPr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32FE1D-1BAB-8754-F97F-02D43670E7DA}"/>
                </a:ext>
              </a:extLst>
            </p:cNvPr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712DF176-F7A4-3AF2-FF4E-0EB709CA6AFA}"/>
                </a:ext>
              </a:extLst>
            </p:cNvPr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284EE77A-3100-FC63-2BE6-829D8B34E1F7}"/>
              </a:ext>
            </a:extLst>
          </p:cNvPr>
          <p:cNvSpPr/>
          <p:nvPr/>
        </p:nvSpPr>
        <p:spPr>
          <a:xfrm rot="-10800000">
            <a:off x="14019925" y="-210928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525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482</Words>
  <Application>Microsoft Macintosh PowerPoint</Application>
  <PresentationFormat>Personalizado</PresentationFormat>
  <Paragraphs>69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Comic Sans MS</vt:lpstr>
      <vt:lpstr>Arial</vt:lpstr>
      <vt:lpstr>Times New Roman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Propuesta Proyecto Marketing Profesional Corporativo Morado y Gris</dc:title>
  <cp:lastModifiedBy>Juan Samuel López Sambrano</cp:lastModifiedBy>
  <cp:revision>2</cp:revision>
  <dcterms:created xsi:type="dcterms:W3CDTF">2006-08-16T00:00:00Z</dcterms:created>
  <dcterms:modified xsi:type="dcterms:W3CDTF">2025-07-23T20:15:55Z</dcterms:modified>
  <dc:identifier>DAGuA-Zeg6o</dc:identifier>
</cp:coreProperties>
</file>