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Lilita One" charset="1" panose="02000000000000000000"/>
      <p:regular r:id="rId17"/>
    </p:embeddedFont>
    <p:embeddedFont>
      <p:font typeface="Marykate" charset="1" panose="00000000000000000000"/>
      <p:regular r:id="rId18"/>
    </p:embeddedFont>
    <p:embeddedFont>
      <p:font typeface="Josefin Sans" charset="1" panose="00000500000000000000"/>
      <p:regular r:id="rId19"/>
    </p:embeddedFont>
    <p:embeddedFont>
      <p:font typeface="Josefin Sans Bold" charset="1" panose="00000800000000000000"/>
      <p:regular r:id="rId20"/>
    </p:embeddedFont>
    <p:embeddedFont>
      <p:font typeface="Now Bold" charset="1" panose="00000800000000000000"/>
      <p:regular r:id="rId21"/>
    </p:embeddedFont>
    <p:embeddedFont>
      <p:font typeface="Now" charset="1" panose="000005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psicologiaymente.com/salud/enfermedades-sistema-endocrino" TargetMode="External" Type="http://schemas.openxmlformats.org/officeDocument/2006/relationships/hyperlink"/><Relationship Id="rId11" Target="https://psicologiaymente.com/salud/enfermedades-sistema-endocrino" TargetMode="External" Type="http://schemas.openxmlformats.org/officeDocument/2006/relationships/hyperlink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https://www.msdmanuals.com/es/hogar/trastornos-hormonales-y-metab%C3%B3licos/biolog%C3%ADa-del-sistema-endocrino/trastornos-endocrinos" TargetMode="External" Type="http://schemas.openxmlformats.org/officeDocument/2006/relationships/hyperlink"/><Relationship Id="rId7" Target="https://www.msdmanuals.com/es/hogar/trastornos-hormonales-y-metab%C3%B3licos/biolog%C3%ADa-del-sistema-endocrino/trastornos-endocrinos" TargetMode="External" Type="http://schemas.openxmlformats.org/officeDocument/2006/relationships/hyperlink"/><Relationship Id="rId8" Target="https://www.bing.com/ck/a?!&amp;&amp;p=fd2c1e292bb731202a7b4488e552c9d1b42b3f2c03cf6b84e33d7ba246185b38JmltdHM9MTc3ODk3NjAwMA&amp;ptn=3&amp;ver=2&amp;hsh=4&amp;fclid=23436a65-86a2-6f28-3125-7fea87ce6e56&amp;psq=QUE+SON+LOS+TIPOS+DE+TRASTORNOS+ENDOCRINOS%3f&amp;u=a1aHR0cHM6Ly9wc2ljb2xvZ2lheW1lbnRlLmNvbS9zYWx1ZC9lbmZlcm1lZGFkZXMtc2lzdGVtYS1lbmRvY3Jpbm8&amp;ntb=1" TargetMode="External" Type="http://schemas.openxmlformats.org/officeDocument/2006/relationships/hyperlink"/><Relationship Id="rId9" Target="https://www.bing.com/ck/a?!&amp;&amp;p=fd2c1e292bb731202a7b4488e552c9d1b42b3f2c03cf6b84e33d7ba246185b38JmltdHM9MTc3ODk3NjAwMA&amp;ptn=3&amp;ver=2&amp;hsh=4&amp;fclid=23436a65-86a2-6f28-3125-7fea87ce6e56&amp;psq=QUE+SON+LOS+TIPOS+DE+TRASTORNOS+ENDOCRINOS%3f&amp;u=a1aHR0cHM6Ly9wc2ljb2xvZ2lheW1lbnRlLmNvbS9zYWx1ZC9lbmZlcm1lZGFkZXMtc2lzdGVtYS1lbmRvY3Jpbm8&amp;ntb=1" TargetMode="External" Type="http://schemas.openxmlformats.org/officeDocument/2006/relationships/hyperlink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202618" y="-2127609"/>
            <a:ext cx="25550868" cy="8498584"/>
            <a:chOff x="0" y="0"/>
            <a:chExt cx="34067823" cy="11331445"/>
          </a:xfrm>
        </p:grpSpPr>
        <p:sp>
          <p:nvSpPr>
            <p:cNvPr name="Freeform 3" id="3"/>
            <p:cNvSpPr/>
            <p:nvPr/>
          </p:nvSpPr>
          <p:spPr>
            <a:xfrm flipH="false" flipV="false" rot="-5400000">
              <a:off x="11347063" y="-73039"/>
              <a:ext cx="11331445" cy="11477523"/>
            </a:xfrm>
            <a:custGeom>
              <a:avLst/>
              <a:gdLst/>
              <a:ahLst/>
              <a:cxnLst/>
              <a:rect r="r" b="b" t="t" l="l"/>
              <a:pathLst>
                <a:path h="11477523" w="11331445">
                  <a:moveTo>
                    <a:pt x="0" y="0"/>
                  </a:moveTo>
                  <a:lnTo>
                    <a:pt x="11331445" y="0"/>
                  </a:lnTo>
                  <a:lnTo>
                    <a:pt x="11331445" y="11477523"/>
                  </a:lnTo>
                  <a:lnTo>
                    <a:pt x="0" y="114775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5400000">
              <a:off x="73039" y="-73039"/>
              <a:ext cx="11331445" cy="11477523"/>
            </a:xfrm>
            <a:custGeom>
              <a:avLst/>
              <a:gdLst/>
              <a:ahLst/>
              <a:cxnLst/>
              <a:rect r="r" b="b" t="t" l="l"/>
              <a:pathLst>
                <a:path h="11477523" w="11331445">
                  <a:moveTo>
                    <a:pt x="0" y="0"/>
                  </a:moveTo>
                  <a:lnTo>
                    <a:pt x="11331445" y="0"/>
                  </a:lnTo>
                  <a:lnTo>
                    <a:pt x="11331445" y="11477523"/>
                  </a:lnTo>
                  <a:lnTo>
                    <a:pt x="0" y="114775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-5400000">
              <a:off x="22663340" y="-73039"/>
              <a:ext cx="11331445" cy="11477523"/>
            </a:xfrm>
            <a:custGeom>
              <a:avLst/>
              <a:gdLst/>
              <a:ahLst/>
              <a:cxnLst/>
              <a:rect r="r" b="b" t="t" l="l"/>
              <a:pathLst>
                <a:path h="11477523" w="11331445">
                  <a:moveTo>
                    <a:pt x="0" y="0"/>
                  </a:moveTo>
                  <a:lnTo>
                    <a:pt x="11331445" y="0"/>
                  </a:lnTo>
                  <a:lnTo>
                    <a:pt x="11331445" y="11477523"/>
                  </a:lnTo>
                  <a:lnTo>
                    <a:pt x="0" y="114775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-6124177" y="1680688"/>
            <a:ext cx="33008143" cy="6557041"/>
          </a:xfrm>
          <a:custGeom>
            <a:avLst/>
            <a:gdLst/>
            <a:ahLst/>
            <a:cxnLst/>
            <a:rect r="r" b="b" t="t" l="l"/>
            <a:pathLst>
              <a:path h="6557041" w="33008143">
                <a:moveTo>
                  <a:pt x="0" y="0"/>
                </a:moveTo>
                <a:lnTo>
                  <a:pt x="33008143" y="0"/>
                </a:lnTo>
                <a:lnTo>
                  <a:pt x="33008143" y="6557041"/>
                </a:lnTo>
                <a:lnTo>
                  <a:pt x="0" y="65570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-1589097">
            <a:off x="4113307" y="6669041"/>
            <a:ext cx="15643967" cy="4482330"/>
          </a:xfrm>
          <a:custGeom>
            <a:avLst/>
            <a:gdLst/>
            <a:ahLst/>
            <a:cxnLst/>
            <a:rect r="r" b="b" t="t" l="l"/>
            <a:pathLst>
              <a:path h="4482330" w="15643967">
                <a:moveTo>
                  <a:pt x="15643967" y="0"/>
                </a:moveTo>
                <a:lnTo>
                  <a:pt x="0" y="0"/>
                </a:lnTo>
                <a:lnTo>
                  <a:pt x="0" y="4482330"/>
                </a:lnTo>
                <a:lnTo>
                  <a:pt x="15643967" y="4482330"/>
                </a:lnTo>
                <a:lnTo>
                  <a:pt x="1564396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-31812"/>
            </a:stretch>
          </a:blipFill>
        </p:spPr>
      </p:sp>
      <p:grpSp>
        <p:nvGrpSpPr>
          <p:cNvPr name="Group 8" id="8"/>
          <p:cNvGrpSpPr/>
          <p:nvPr/>
        </p:nvGrpSpPr>
        <p:grpSpPr>
          <a:xfrm rot="-1581439">
            <a:off x="10514039" y="9177660"/>
            <a:ext cx="10380100" cy="2933159"/>
            <a:chOff x="0" y="0"/>
            <a:chExt cx="1847701" cy="52211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847701" cy="522114"/>
            </a:xfrm>
            <a:custGeom>
              <a:avLst/>
              <a:gdLst/>
              <a:ahLst/>
              <a:cxnLst/>
              <a:rect r="r" b="b" t="t" l="l"/>
              <a:pathLst>
                <a:path h="522114" w="1847701">
                  <a:moveTo>
                    <a:pt x="0" y="0"/>
                  </a:moveTo>
                  <a:lnTo>
                    <a:pt x="1847701" y="0"/>
                  </a:lnTo>
                  <a:lnTo>
                    <a:pt x="1847701" y="522114"/>
                  </a:lnTo>
                  <a:lnTo>
                    <a:pt x="0" y="522114"/>
                  </a:lnTo>
                  <a:close/>
                </a:path>
              </a:pathLst>
            </a:custGeom>
            <a:solidFill>
              <a:srgbClr val="234346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28575"/>
              <a:ext cx="1847701" cy="493539"/>
            </a:xfrm>
            <a:prstGeom prst="rect">
              <a:avLst/>
            </a:prstGeom>
          </p:spPr>
          <p:txBody>
            <a:bodyPr anchor="ctr" rtlCol="false" tIns="67235" lIns="67235" bIns="67235" rIns="67235"/>
            <a:lstStyle/>
            <a:p>
              <a:pPr algn="ctr">
                <a:lnSpc>
                  <a:spcPts val="2143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2204036" y="4083389"/>
            <a:ext cx="1730700" cy="1397147"/>
          </a:xfrm>
          <a:custGeom>
            <a:avLst/>
            <a:gdLst/>
            <a:ahLst/>
            <a:cxnLst/>
            <a:rect r="r" b="b" t="t" l="l"/>
            <a:pathLst>
              <a:path h="1397147" w="1730700">
                <a:moveTo>
                  <a:pt x="0" y="0"/>
                </a:moveTo>
                <a:lnTo>
                  <a:pt x="1730700" y="0"/>
                </a:lnTo>
                <a:lnTo>
                  <a:pt x="1730700" y="1397147"/>
                </a:lnTo>
                <a:lnTo>
                  <a:pt x="0" y="13971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934736" y="3046731"/>
            <a:ext cx="10969148" cy="2216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36"/>
              </a:lnSpc>
            </a:pPr>
            <a:r>
              <a:rPr lang="en-US" sz="8536">
                <a:solidFill>
                  <a:srgbClr val="87C061"/>
                </a:solidFill>
                <a:latin typeface="Lilita One"/>
                <a:ea typeface="Lilita One"/>
                <a:cs typeface="Lilita One"/>
                <a:sym typeface="Lilita One"/>
              </a:rPr>
              <a:t>TIPOS DE TRASTORNOS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928456" y="5688363"/>
            <a:ext cx="6981708" cy="1293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89"/>
              </a:lnSpc>
            </a:pPr>
            <a:r>
              <a:rPr lang="en-US" sz="11058" spc="-508">
                <a:solidFill>
                  <a:srgbClr val="234346"/>
                </a:solidFill>
                <a:latin typeface="Marykate"/>
                <a:ea typeface="Marykate"/>
                <a:cs typeface="Marykate"/>
                <a:sym typeface="Marykate"/>
              </a:rPr>
              <a:t>ENDOCRINOS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6451" y="2192406"/>
            <a:ext cx="17344444" cy="7702726"/>
            <a:chOff x="0" y="0"/>
            <a:chExt cx="2001626" cy="8889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001626" cy="888929"/>
            </a:xfrm>
            <a:custGeom>
              <a:avLst/>
              <a:gdLst/>
              <a:ahLst/>
              <a:cxnLst/>
              <a:rect r="r" b="b" t="t" l="l"/>
              <a:pathLst>
                <a:path h="888929" w="2001626">
                  <a:moveTo>
                    <a:pt x="36602" y="0"/>
                  </a:moveTo>
                  <a:lnTo>
                    <a:pt x="1965024" y="0"/>
                  </a:lnTo>
                  <a:cubicBezTo>
                    <a:pt x="1985239" y="0"/>
                    <a:pt x="2001626" y="16387"/>
                    <a:pt x="2001626" y="36602"/>
                  </a:cubicBezTo>
                  <a:lnTo>
                    <a:pt x="2001626" y="852327"/>
                  </a:lnTo>
                  <a:cubicBezTo>
                    <a:pt x="2001626" y="872542"/>
                    <a:pt x="1985239" y="888929"/>
                    <a:pt x="1965024" y="888929"/>
                  </a:cubicBezTo>
                  <a:lnTo>
                    <a:pt x="36602" y="888929"/>
                  </a:lnTo>
                  <a:cubicBezTo>
                    <a:pt x="16387" y="888929"/>
                    <a:pt x="0" y="872542"/>
                    <a:pt x="0" y="852327"/>
                  </a:cubicBezTo>
                  <a:lnTo>
                    <a:pt x="0" y="36602"/>
                  </a:lnTo>
                  <a:cubicBezTo>
                    <a:pt x="0" y="16387"/>
                    <a:pt x="16387" y="0"/>
                    <a:pt x="36602" y="0"/>
                  </a:cubicBezTo>
                  <a:close/>
                </a:path>
              </a:pathLst>
            </a:custGeom>
            <a:solidFill>
              <a:srgbClr val="FDFDFD"/>
            </a:solidFill>
            <a:ln w="76200" cap="rnd">
              <a:solidFill>
                <a:srgbClr val="B3DD94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47625"/>
              <a:ext cx="2001626" cy="841304"/>
            </a:xfrm>
            <a:prstGeom prst="rect">
              <a:avLst/>
            </a:prstGeom>
          </p:spPr>
          <p:txBody>
            <a:bodyPr anchor="ctr" rtlCol="false" tIns="67235" lIns="67235" bIns="67235" rIns="67235"/>
            <a:lstStyle/>
            <a:p>
              <a:pPr algn="ctr">
                <a:lnSpc>
                  <a:spcPts val="2064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897662" y="4312051"/>
            <a:ext cx="1205327" cy="1176588"/>
            <a:chOff x="0" y="0"/>
            <a:chExt cx="123217" cy="12027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3217" cy="120279"/>
            </a:xfrm>
            <a:custGeom>
              <a:avLst/>
              <a:gdLst/>
              <a:ahLst/>
              <a:cxnLst/>
              <a:rect r="r" b="b" t="t" l="l"/>
              <a:pathLst>
                <a:path h="120279" w="123217">
                  <a:moveTo>
                    <a:pt x="60139" y="0"/>
                  </a:moveTo>
                  <a:lnTo>
                    <a:pt x="63077" y="0"/>
                  </a:lnTo>
                  <a:cubicBezTo>
                    <a:pt x="79027" y="0"/>
                    <a:pt x="94324" y="6336"/>
                    <a:pt x="105602" y="17614"/>
                  </a:cubicBezTo>
                  <a:cubicBezTo>
                    <a:pt x="116881" y="28893"/>
                    <a:pt x="123217" y="44189"/>
                    <a:pt x="123217" y="60139"/>
                  </a:cubicBezTo>
                  <a:lnTo>
                    <a:pt x="123217" y="60139"/>
                  </a:lnTo>
                  <a:cubicBezTo>
                    <a:pt x="123217" y="93354"/>
                    <a:pt x="96291" y="120279"/>
                    <a:pt x="63077" y="120279"/>
                  </a:cubicBezTo>
                  <a:lnTo>
                    <a:pt x="60139" y="120279"/>
                  </a:lnTo>
                  <a:cubicBezTo>
                    <a:pt x="26925" y="120279"/>
                    <a:pt x="0" y="93354"/>
                    <a:pt x="0" y="60139"/>
                  </a:cubicBezTo>
                  <a:lnTo>
                    <a:pt x="0" y="60139"/>
                  </a:lnTo>
                  <a:cubicBezTo>
                    <a:pt x="0" y="26925"/>
                    <a:pt x="26925" y="0"/>
                    <a:pt x="60139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38100"/>
              <a:ext cx="123217" cy="82179"/>
            </a:xfrm>
            <a:prstGeom prst="rect">
              <a:avLst/>
            </a:prstGeom>
          </p:spPr>
          <p:txBody>
            <a:bodyPr anchor="ctr" rtlCol="false" tIns="75902" lIns="75902" bIns="75902" rIns="75902"/>
            <a:lstStyle/>
            <a:p>
              <a:pPr algn="ctr">
                <a:lnSpc>
                  <a:spcPts val="2064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124188">
            <a:off x="17193055" y="1449116"/>
            <a:ext cx="815680" cy="534624"/>
          </a:xfrm>
          <a:custGeom>
            <a:avLst/>
            <a:gdLst/>
            <a:ahLst/>
            <a:cxnLst/>
            <a:rect r="r" b="b" t="t" l="l"/>
            <a:pathLst>
              <a:path h="534624" w="815680">
                <a:moveTo>
                  <a:pt x="0" y="0"/>
                </a:moveTo>
                <a:lnTo>
                  <a:pt x="815680" y="0"/>
                </a:lnTo>
                <a:lnTo>
                  <a:pt x="815680" y="534623"/>
                </a:lnTo>
                <a:lnTo>
                  <a:pt x="0" y="534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28397" t="-638104" r="-508496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914737" y="2813521"/>
            <a:ext cx="16458527" cy="65366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7"/>
              </a:lnSpc>
            </a:pPr>
            <a:r>
              <a:rPr lang="en-US" sz="4664" spc="-125">
                <a:solidFill>
                  <a:srgbClr val="234346"/>
                </a:solidFill>
                <a:latin typeface="Now"/>
                <a:ea typeface="Now"/>
                <a:cs typeface="Now"/>
                <a:sym typeface="Now"/>
              </a:rPr>
              <a:t>Ocurre cuando las células de la hipófisis aumentan de tamaño debido a una mayor actividad hormonal o a ciertas enfermedades.</a:t>
            </a:r>
          </a:p>
          <a:p>
            <a:pPr algn="l">
              <a:lnSpc>
                <a:spcPts val="4757"/>
              </a:lnSpc>
            </a:pPr>
          </a:p>
          <a:p>
            <a:pPr algn="l">
              <a:lnSpc>
                <a:spcPts val="4757"/>
              </a:lnSpc>
            </a:pPr>
            <a:r>
              <a:rPr lang="en-US" sz="4664" spc="-125">
                <a:solidFill>
                  <a:srgbClr val="234346"/>
                </a:solidFill>
                <a:latin typeface="Now"/>
                <a:ea typeface="Now"/>
                <a:cs typeface="Now"/>
                <a:sym typeface="Now"/>
              </a:rPr>
              <a:t>Causas principales:</a:t>
            </a:r>
          </a:p>
          <a:p>
            <a:pPr algn="l" marL="1007033" indent="-503516" lvl="1">
              <a:lnSpc>
                <a:spcPts val="4757"/>
              </a:lnSpc>
              <a:buFont typeface="Arial"/>
              <a:buChar char="•"/>
            </a:pPr>
            <a:r>
              <a:rPr lang="en-US" sz="4664" spc="-125">
                <a:solidFill>
                  <a:srgbClr val="234346"/>
                </a:solidFill>
                <a:latin typeface="Now"/>
                <a:ea typeface="Now"/>
                <a:cs typeface="Now"/>
                <a:sym typeface="Now"/>
              </a:rPr>
              <a:t>E</a:t>
            </a:r>
            <a:r>
              <a:rPr lang="en-US" sz="4664" spc="-125">
                <a:solidFill>
                  <a:srgbClr val="234346"/>
                </a:solidFill>
                <a:latin typeface="Now"/>
                <a:ea typeface="Now"/>
                <a:cs typeface="Now"/>
                <a:sym typeface="Now"/>
              </a:rPr>
              <a:t>mbarazo.</a:t>
            </a:r>
          </a:p>
          <a:p>
            <a:pPr algn="l" marL="1007033" indent="-503516" lvl="1">
              <a:lnSpc>
                <a:spcPts val="4757"/>
              </a:lnSpc>
              <a:buFont typeface="Arial"/>
              <a:buChar char="•"/>
            </a:pPr>
            <a:r>
              <a:rPr lang="en-US" sz="4664" spc="-125">
                <a:solidFill>
                  <a:srgbClr val="234346"/>
                </a:solidFill>
                <a:latin typeface="Now"/>
                <a:ea typeface="Now"/>
                <a:cs typeface="Now"/>
                <a:sym typeface="Now"/>
              </a:rPr>
              <a:t>P</a:t>
            </a:r>
            <a:r>
              <a:rPr lang="en-US" sz="4664" spc="-125">
                <a:solidFill>
                  <a:srgbClr val="234346"/>
                </a:solidFill>
                <a:latin typeface="Now"/>
                <a:ea typeface="Now"/>
                <a:cs typeface="Now"/>
                <a:sym typeface="Now"/>
              </a:rPr>
              <a:t>ubertad.</a:t>
            </a:r>
          </a:p>
          <a:p>
            <a:pPr algn="l" marL="1007033" indent="-503516" lvl="1">
              <a:lnSpc>
                <a:spcPts val="4757"/>
              </a:lnSpc>
              <a:buFont typeface="Arial"/>
              <a:buChar char="•"/>
            </a:pPr>
            <a:r>
              <a:rPr lang="en-US" sz="4664" spc="-125">
                <a:solidFill>
                  <a:srgbClr val="234346"/>
                </a:solidFill>
                <a:latin typeface="Now"/>
                <a:ea typeface="Now"/>
                <a:cs typeface="Now"/>
                <a:sym typeface="Now"/>
              </a:rPr>
              <a:t>H</a:t>
            </a:r>
            <a:r>
              <a:rPr lang="en-US" sz="4664" spc="-125">
                <a:solidFill>
                  <a:srgbClr val="234346"/>
                </a:solidFill>
                <a:latin typeface="Now"/>
                <a:ea typeface="Now"/>
                <a:cs typeface="Now"/>
                <a:sym typeface="Now"/>
              </a:rPr>
              <a:t>ipotiroidismo.</a:t>
            </a:r>
          </a:p>
          <a:p>
            <a:pPr algn="l" marL="1007033" indent="-503516" lvl="1">
              <a:lnSpc>
                <a:spcPts val="4757"/>
              </a:lnSpc>
              <a:buFont typeface="Arial"/>
              <a:buChar char="•"/>
            </a:pPr>
            <a:r>
              <a:rPr lang="en-US" sz="4664" spc="-125">
                <a:solidFill>
                  <a:srgbClr val="234346"/>
                </a:solidFill>
                <a:latin typeface="Now"/>
                <a:ea typeface="Now"/>
                <a:cs typeface="Now"/>
                <a:sym typeface="Now"/>
              </a:rPr>
              <a:t>T</a:t>
            </a:r>
            <a:r>
              <a:rPr lang="en-US" sz="4664" spc="-125">
                <a:solidFill>
                  <a:srgbClr val="234346"/>
                </a:solidFill>
                <a:latin typeface="Now"/>
                <a:ea typeface="Now"/>
                <a:cs typeface="Now"/>
                <a:sym typeface="Now"/>
              </a:rPr>
              <a:t>umores hipofisarios.</a:t>
            </a:r>
          </a:p>
          <a:p>
            <a:pPr algn="l" marL="1007033" indent="-503516" lvl="1">
              <a:lnSpc>
                <a:spcPts val="4757"/>
              </a:lnSpc>
              <a:buFont typeface="Arial"/>
              <a:buChar char="•"/>
            </a:pPr>
            <a:r>
              <a:rPr lang="en-US" sz="4664" spc="-125">
                <a:solidFill>
                  <a:srgbClr val="234346"/>
                </a:solidFill>
                <a:latin typeface="Now"/>
                <a:ea typeface="Now"/>
                <a:cs typeface="Now"/>
                <a:sym typeface="Now"/>
              </a:rPr>
              <a:t>E</a:t>
            </a:r>
            <a:r>
              <a:rPr lang="en-US" sz="4664" spc="-125">
                <a:solidFill>
                  <a:srgbClr val="234346"/>
                </a:solidFill>
                <a:latin typeface="Now"/>
                <a:ea typeface="Now"/>
                <a:cs typeface="Now"/>
                <a:sym typeface="Now"/>
              </a:rPr>
              <a:t>stimulación hormonal excesiva.</a:t>
            </a:r>
          </a:p>
          <a:p>
            <a:pPr algn="l">
              <a:lnSpc>
                <a:spcPts val="4757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664023" y="895783"/>
            <a:ext cx="10006210" cy="814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8"/>
              </a:lnSpc>
            </a:pPr>
            <a:r>
              <a:rPr lang="en-US" sz="6037" spc="-163">
                <a:solidFill>
                  <a:srgbClr val="234346"/>
                </a:solidFill>
                <a:latin typeface="Now"/>
                <a:ea typeface="Now"/>
                <a:cs typeface="Now"/>
                <a:sym typeface="Now"/>
              </a:rPr>
              <a:t>¿CÓMO SE DA?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64014" y="7024120"/>
            <a:ext cx="10336683" cy="10469937"/>
          </a:xfrm>
          <a:custGeom>
            <a:avLst/>
            <a:gdLst/>
            <a:ahLst/>
            <a:cxnLst/>
            <a:rect r="r" b="b" t="t" l="l"/>
            <a:pathLst>
              <a:path h="10469937" w="10336683">
                <a:moveTo>
                  <a:pt x="0" y="0"/>
                </a:moveTo>
                <a:lnTo>
                  <a:pt x="10336684" y="0"/>
                </a:lnTo>
                <a:lnTo>
                  <a:pt x="10336684" y="10469937"/>
                </a:lnTo>
                <a:lnTo>
                  <a:pt x="0" y="10469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64014" y="-9188699"/>
            <a:ext cx="10336683" cy="10469937"/>
          </a:xfrm>
          <a:custGeom>
            <a:avLst/>
            <a:gdLst/>
            <a:ahLst/>
            <a:cxnLst/>
            <a:rect r="r" b="b" t="t" l="l"/>
            <a:pathLst>
              <a:path h="10469937" w="10336683">
                <a:moveTo>
                  <a:pt x="0" y="0"/>
                </a:moveTo>
                <a:lnTo>
                  <a:pt x="10336684" y="0"/>
                </a:lnTo>
                <a:lnTo>
                  <a:pt x="10336684" y="10469937"/>
                </a:lnTo>
                <a:lnTo>
                  <a:pt x="0" y="10469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13557" y="555394"/>
            <a:ext cx="6507464" cy="10513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81"/>
              </a:lnSpc>
            </a:pPr>
            <a:r>
              <a:rPr lang="en-US" sz="7674" spc="-245">
                <a:solidFill>
                  <a:srgbClr val="87C061"/>
                </a:solidFill>
                <a:latin typeface="Marykate"/>
                <a:ea typeface="Marykate"/>
                <a:cs typeface="Marykate"/>
                <a:sym typeface="Marykate"/>
              </a:rPr>
              <a:t>OTROS TASTORNOS: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0" y="1999756"/>
            <a:ext cx="17674443" cy="8287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985803" indent="-492901" lvl="1">
              <a:lnSpc>
                <a:spcPts val="4657"/>
              </a:lnSpc>
              <a:buFont typeface="Arial"/>
              <a:buChar char="•"/>
            </a:pPr>
            <a:r>
              <a:rPr lang="en-US" b="true" sz="4566" spc="-123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Diabetes mellitus:</a:t>
            </a:r>
            <a:r>
              <a:rPr lang="en-US" sz="4566" spc="-123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glucosa alta, insulina, azúcar en sangre, sed excesiva, mucha orina, cansancio, metabolismo.</a:t>
            </a:r>
          </a:p>
          <a:p>
            <a:pPr algn="just" marL="985803" indent="-492901" lvl="1">
              <a:lnSpc>
                <a:spcPts val="4657"/>
              </a:lnSpc>
              <a:buFont typeface="Arial"/>
              <a:buChar char="•"/>
            </a:pPr>
            <a:r>
              <a:rPr lang="en-US" b="true" sz="4566" spc="-123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Hipotiroidismo:</a:t>
            </a:r>
            <a:r>
              <a:rPr lang="en-US" sz="4566" spc="-123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tiroides lenta, cansancio, aumento de peso, frío, metabolismo bajo, piel seca, somnolencia.</a:t>
            </a:r>
          </a:p>
          <a:p>
            <a:pPr algn="just" marL="985803" indent="-492901" lvl="1">
              <a:lnSpc>
                <a:spcPts val="4657"/>
              </a:lnSpc>
              <a:buFont typeface="Arial"/>
              <a:buChar char="•"/>
            </a:pPr>
            <a:r>
              <a:rPr lang="en-US" b="true" sz="4566" spc="-123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Hipertiroidismo</a:t>
            </a:r>
            <a:r>
              <a:rPr lang="en-US" sz="4566" spc="-123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: exceso de hormonas tiroideas, pérdida de peso, nerviosismo, palpitaciones, sudoración, ansiedad, metabolismo acelerado.</a:t>
            </a:r>
          </a:p>
          <a:p>
            <a:pPr algn="just" marL="985803" indent="-492901" lvl="1">
              <a:lnSpc>
                <a:spcPts val="4657"/>
              </a:lnSpc>
              <a:buFont typeface="Arial"/>
              <a:buChar char="•"/>
            </a:pPr>
            <a:r>
              <a:rPr lang="en-US" b="true" sz="4566" spc="-123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Síndrome de Cushing</a:t>
            </a:r>
            <a:r>
              <a:rPr lang="en-US" sz="4566" spc="-123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: exceso de cortisol, obesidad, cara redonda, hipertensión, debilidad muscular, estrías, glucosa alta.</a:t>
            </a:r>
          </a:p>
          <a:p>
            <a:pPr algn="just" marL="985803" indent="-492901" lvl="1">
              <a:lnSpc>
                <a:spcPts val="4657"/>
              </a:lnSpc>
              <a:buFont typeface="Arial"/>
              <a:buChar char="•"/>
            </a:pPr>
            <a:r>
              <a:rPr lang="en-US" b="true" sz="4566" spc="-123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Enfermedad de Addison</a:t>
            </a:r>
            <a:r>
              <a:rPr lang="en-US" sz="4566" spc="-123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: insuficiencia suprarrenal, falta de cortisol, cansancio extremo, presión baja, pérdida de peso, debilidad, hiperpigmentación.</a:t>
            </a:r>
          </a:p>
          <a:p>
            <a:pPr algn="just">
              <a:lnSpc>
                <a:spcPts val="4453"/>
              </a:lnSpc>
              <a:spcBef>
                <a:spcPct val="0"/>
              </a:spcBef>
            </a:pPr>
            <a:r>
              <a:rPr lang="en-US" sz="4366" spc="-117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9210902">
            <a:off x="-2239953" y="-1067991"/>
            <a:ext cx="15643967" cy="4482330"/>
          </a:xfrm>
          <a:custGeom>
            <a:avLst/>
            <a:gdLst/>
            <a:ahLst/>
            <a:cxnLst/>
            <a:rect r="r" b="b" t="t" l="l"/>
            <a:pathLst>
              <a:path h="4482330" w="15643967">
                <a:moveTo>
                  <a:pt x="15643968" y="0"/>
                </a:moveTo>
                <a:lnTo>
                  <a:pt x="0" y="0"/>
                </a:lnTo>
                <a:lnTo>
                  <a:pt x="0" y="4482330"/>
                </a:lnTo>
                <a:lnTo>
                  <a:pt x="15643968" y="4482330"/>
                </a:lnTo>
                <a:lnTo>
                  <a:pt x="1564396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3181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83552" y="2100968"/>
            <a:ext cx="8506511" cy="1047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97"/>
              </a:lnSpc>
            </a:pPr>
            <a:r>
              <a:rPr lang="en-US" sz="8059" spc="-370">
                <a:solidFill>
                  <a:srgbClr val="234346"/>
                </a:solidFill>
                <a:latin typeface="Marykate"/>
                <a:ea typeface="Marykate"/>
                <a:cs typeface="Marykate"/>
                <a:sym typeface="Marykate"/>
              </a:rPr>
              <a:t>¿CÒMO SE PRODUCEN?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9376171">
            <a:off x="1698308" y="2047985"/>
            <a:ext cx="751400" cy="774156"/>
          </a:xfrm>
          <a:custGeom>
            <a:avLst/>
            <a:gdLst/>
            <a:ahLst/>
            <a:cxnLst/>
            <a:rect r="r" b="b" t="t" l="l"/>
            <a:pathLst>
              <a:path h="774156" w="751400">
                <a:moveTo>
                  <a:pt x="0" y="0"/>
                </a:moveTo>
                <a:lnTo>
                  <a:pt x="751399" y="0"/>
                </a:lnTo>
                <a:lnTo>
                  <a:pt x="751399" y="774156"/>
                </a:lnTo>
                <a:lnTo>
                  <a:pt x="0" y="7741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71820" t="-60098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950937" y="3669058"/>
            <a:ext cx="14526207" cy="2220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512"/>
              </a:lnSpc>
            </a:pPr>
            <a:r>
              <a:rPr lang="en-US" sz="3620" spc="-148">
                <a:solidFill>
                  <a:srgbClr val="234346"/>
                </a:solidFill>
                <a:latin typeface="Josefin Sans"/>
                <a:ea typeface="Josefin Sans"/>
                <a:cs typeface="Josefin Sans"/>
                <a:sym typeface="Josefin Sans"/>
                <a:hlinkClick r:id="rId6" tooltip="https://www.msdmanuals.com/es/hogar/trastornos-hormonales-y-metab%C3%B3licos/biolog%C3%ADa-del-sistema-endocrino/trastornos-endocrinos"/>
              </a:rPr>
              <a:t>Los trastornos endocrinos se producen cuando las glándulas endocrinas no funcionan correctamente, ya sea por </a:t>
            </a:r>
            <a:r>
              <a:rPr lang="en-US" sz="3620" spc="-148">
                <a:solidFill>
                  <a:srgbClr val="234346"/>
                </a:solidFill>
                <a:latin typeface="Josefin Sans"/>
                <a:ea typeface="Josefin Sans"/>
                <a:cs typeface="Josefin Sans"/>
                <a:sym typeface="Josefin Sans"/>
                <a:hlinkClick r:id="rId7" tooltip="https://www.msdmanuals.com/es/hogar/trastornos-hormonales-y-metab%C3%B3licos/biolog%C3%ADa-del-sistema-endocrino/trastornos-endocrinos"/>
              </a:rPr>
              <a:t>producción excesiva o insuficiente de hormonas, problemas genéticos, autoinmunitarios, infecciones, lesiones o tumores que alteran la secreción hormonal. Se pueden dividir en dos grandes categorías: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950937" y="6310967"/>
            <a:ext cx="14526207" cy="1344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512"/>
              </a:lnSpc>
            </a:pPr>
            <a:r>
              <a:rPr lang="en-US" b="true" sz="3620" spc="-148">
                <a:solidFill>
                  <a:srgbClr val="234346"/>
                </a:solidFill>
                <a:latin typeface="Josefin Sans Bold"/>
                <a:ea typeface="Josefin Sans Bold"/>
                <a:cs typeface="Josefin Sans Bold"/>
                <a:sym typeface="Josefin Sans Bold"/>
                <a:hlinkClick r:id="rId8" tooltip="https://www.bing.com/ck/a?!&amp;&amp;p=fd2c1e292bb731202a7b4488e552c9d1b42b3f2c03cf6b84e33d7ba246185b38JmltdHM9MTc3ODk3NjAwMA&amp;ptn=3&amp;ver=2&amp;hsh=4&amp;fclid=23436a65-86a2-6f28-3125-7fea87ce6e56&amp;psq=QUE+SON+LOS+TIPOS+DE+TRASTORNOS+ENDOCRINOS%3f&amp;u=a1aHR0cHM6Ly9wc2ljb2xvZ2lheW1lbnRlLmNvbS9zYWx1ZC9lbmZlcm1lZGFkZXMtc2lzdGVtYS1lbmRvY3Jpbm8&amp;ntb=1"/>
              </a:rPr>
              <a:t>Hiperfunción hormonal (hiper)</a:t>
            </a:r>
            <a:r>
              <a:rPr lang="en-US" sz="3620" spc="-148">
                <a:solidFill>
                  <a:srgbClr val="234346"/>
                </a:solidFill>
                <a:latin typeface="Josefin Sans"/>
                <a:ea typeface="Josefin Sans"/>
                <a:cs typeface="Josefin Sans"/>
                <a:sym typeface="Josefin Sans"/>
                <a:hlinkClick r:id="rId9" tooltip="https://www.bing.com/ck/a?!&amp;&amp;p=fd2c1e292bb731202a7b4488e552c9d1b42b3f2c03cf6b84e33d7ba246185b38JmltdHM9MTc3ODk3NjAwMA&amp;ptn=3&amp;ver=2&amp;hsh=4&amp;fclid=23436a65-86a2-6f28-3125-7fea87ce6e56&amp;psq=QUE+SON+LOS+TIPOS+DE+TRASTORNOS+ENDOCRINOS%3f&amp;u=a1aHR0cHM6Ly9wc2ljb2xvZ2lheW1lbnRlLmNvbS9zYWx1ZC9lbmZlcm1lZGFkZXMtc2lzdGVtYS1lbmRvY3Jpbm8&amp;ntb=1"/>
              </a:rPr>
              <a:t>: exceso de producción de hormonas, que puede causar síntomas como aceleración del metabolismo, hipertensión o crecimiento anormal de tejidos.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950937" y="8171826"/>
            <a:ext cx="14526207" cy="1344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512"/>
              </a:lnSpc>
            </a:pPr>
            <a:r>
              <a:rPr lang="en-US" b="true" sz="3620" spc="-148">
                <a:solidFill>
                  <a:srgbClr val="234346"/>
                </a:solidFill>
                <a:latin typeface="Josefin Sans Bold"/>
                <a:ea typeface="Josefin Sans Bold"/>
                <a:cs typeface="Josefin Sans Bold"/>
                <a:sym typeface="Josefin Sans Bold"/>
                <a:hlinkClick r:id="rId10" tooltip="https://psicologiaymente.com/salud/enfermedades-sistema-endocrino"/>
              </a:rPr>
              <a:t>Hipofunción hormonal (hipo)</a:t>
            </a:r>
            <a:r>
              <a:rPr lang="en-US" sz="3620" spc="-148">
                <a:solidFill>
                  <a:srgbClr val="234346"/>
                </a:solidFill>
                <a:latin typeface="Josefin Sans"/>
                <a:ea typeface="Josefin Sans"/>
                <a:cs typeface="Josefin Sans"/>
                <a:sym typeface="Josefin Sans"/>
                <a:hlinkClick r:id="rId11" tooltip="https://psicologiaymente.com/salud/enfermedades-sistema-endocrino"/>
              </a:rPr>
              <a:t>: déficit de producción hormonal, que puede provocar fatiga, retraso en el crecimiento, intolerancia al frío o problemas metabólicos.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9638752">
            <a:off x="-2046282" y="9050913"/>
            <a:ext cx="8240579" cy="2472174"/>
          </a:xfrm>
          <a:custGeom>
            <a:avLst/>
            <a:gdLst/>
            <a:ahLst/>
            <a:cxnLst/>
            <a:rect r="r" b="b" t="t" l="l"/>
            <a:pathLst>
              <a:path h="2472174" w="8240579">
                <a:moveTo>
                  <a:pt x="0" y="0"/>
                </a:moveTo>
                <a:lnTo>
                  <a:pt x="8240579" y="0"/>
                </a:lnTo>
                <a:lnTo>
                  <a:pt x="8240579" y="2472174"/>
                </a:lnTo>
                <a:lnTo>
                  <a:pt x="0" y="247217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9218560">
            <a:off x="-3376817" y="-2027439"/>
            <a:ext cx="10380100" cy="2933159"/>
            <a:chOff x="0" y="0"/>
            <a:chExt cx="1847701" cy="52211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847701" cy="522114"/>
            </a:xfrm>
            <a:custGeom>
              <a:avLst/>
              <a:gdLst/>
              <a:ahLst/>
              <a:cxnLst/>
              <a:rect r="r" b="b" t="t" l="l"/>
              <a:pathLst>
                <a:path h="522114" w="1847701">
                  <a:moveTo>
                    <a:pt x="0" y="0"/>
                  </a:moveTo>
                  <a:lnTo>
                    <a:pt x="1847701" y="0"/>
                  </a:lnTo>
                  <a:lnTo>
                    <a:pt x="1847701" y="522114"/>
                  </a:lnTo>
                  <a:lnTo>
                    <a:pt x="0" y="522114"/>
                  </a:lnTo>
                  <a:close/>
                </a:path>
              </a:pathLst>
            </a:custGeom>
            <a:solidFill>
              <a:srgbClr val="234346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28575"/>
              <a:ext cx="1847701" cy="493539"/>
            </a:xfrm>
            <a:prstGeom prst="rect">
              <a:avLst/>
            </a:prstGeom>
          </p:spPr>
          <p:txBody>
            <a:bodyPr anchor="ctr" rtlCol="false" tIns="67235" lIns="67235" bIns="67235" rIns="67235"/>
            <a:lstStyle/>
            <a:p>
              <a:pPr algn="ctr">
                <a:lnSpc>
                  <a:spcPts val="2143"/>
                </a:lnSpc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1305568">
            <a:off x="4701249" y="7039411"/>
            <a:ext cx="15643967" cy="4482330"/>
          </a:xfrm>
          <a:custGeom>
            <a:avLst/>
            <a:gdLst/>
            <a:ahLst/>
            <a:cxnLst/>
            <a:rect r="r" b="b" t="t" l="l"/>
            <a:pathLst>
              <a:path h="4482330" w="15643967">
                <a:moveTo>
                  <a:pt x="15643967" y="0"/>
                </a:moveTo>
                <a:lnTo>
                  <a:pt x="0" y="0"/>
                </a:lnTo>
                <a:lnTo>
                  <a:pt x="0" y="4482330"/>
                </a:lnTo>
                <a:lnTo>
                  <a:pt x="15643967" y="4482330"/>
                </a:lnTo>
                <a:lnTo>
                  <a:pt x="1564396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31812"/>
            </a:stretch>
          </a:blipFill>
        </p:spPr>
      </p:sp>
      <p:grpSp>
        <p:nvGrpSpPr>
          <p:cNvPr name="Group 3" id="3"/>
          <p:cNvGrpSpPr/>
          <p:nvPr/>
        </p:nvGrpSpPr>
        <p:grpSpPr>
          <a:xfrm rot="-1297910">
            <a:off x="10946317" y="9852617"/>
            <a:ext cx="10380100" cy="2933159"/>
            <a:chOff x="0" y="0"/>
            <a:chExt cx="1847701" cy="5221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847701" cy="522114"/>
            </a:xfrm>
            <a:custGeom>
              <a:avLst/>
              <a:gdLst/>
              <a:ahLst/>
              <a:cxnLst/>
              <a:rect r="r" b="b" t="t" l="l"/>
              <a:pathLst>
                <a:path h="522114" w="1847701">
                  <a:moveTo>
                    <a:pt x="0" y="0"/>
                  </a:moveTo>
                  <a:lnTo>
                    <a:pt x="1847701" y="0"/>
                  </a:lnTo>
                  <a:lnTo>
                    <a:pt x="1847701" y="522114"/>
                  </a:lnTo>
                  <a:lnTo>
                    <a:pt x="0" y="522114"/>
                  </a:lnTo>
                  <a:close/>
                </a:path>
              </a:pathLst>
            </a:custGeom>
            <a:solidFill>
              <a:srgbClr val="234346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28575"/>
              <a:ext cx="1847701" cy="493539"/>
            </a:xfrm>
            <a:prstGeom prst="rect">
              <a:avLst/>
            </a:prstGeom>
          </p:spPr>
          <p:txBody>
            <a:bodyPr anchor="ctr" rtlCol="false" tIns="67235" lIns="67235" bIns="67235" rIns="67235"/>
            <a:lstStyle/>
            <a:p>
              <a:pPr algn="ctr">
                <a:lnSpc>
                  <a:spcPts val="2143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1835417">
            <a:off x="9227838" y="-3289694"/>
            <a:ext cx="12423224" cy="3726967"/>
          </a:xfrm>
          <a:custGeom>
            <a:avLst/>
            <a:gdLst/>
            <a:ahLst/>
            <a:cxnLst/>
            <a:rect r="r" b="b" t="t" l="l"/>
            <a:pathLst>
              <a:path h="3726967" w="12423224">
                <a:moveTo>
                  <a:pt x="0" y="0"/>
                </a:moveTo>
                <a:lnTo>
                  <a:pt x="12423224" y="0"/>
                </a:lnTo>
                <a:lnTo>
                  <a:pt x="12423224" y="3726967"/>
                </a:lnTo>
                <a:lnTo>
                  <a:pt x="0" y="37269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714275" y="684291"/>
            <a:ext cx="9307549" cy="948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195"/>
              </a:lnSpc>
            </a:pPr>
            <a:r>
              <a:rPr lang="en-US" sz="6918" spc="-221">
                <a:solidFill>
                  <a:srgbClr val="234346"/>
                </a:solidFill>
                <a:latin typeface="Marykate"/>
                <a:ea typeface="Marykate"/>
                <a:cs typeface="Marykate"/>
                <a:sym typeface="Marykate"/>
              </a:rPr>
              <a:t>ACROMEGALIA Y GIGANTISMO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948456" y="2344534"/>
            <a:ext cx="14597226" cy="3360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253"/>
              </a:lnSpc>
            </a:pPr>
            <a:r>
              <a:rPr lang="en-US" sz="5416" spc="-222">
                <a:solidFill>
                  <a:srgbClr val="234346"/>
                </a:solidFill>
                <a:latin typeface="Josefin Sans"/>
                <a:ea typeface="Josefin Sans"/>
                <a:cs typeface="Josefin Sans"/>
                <a:sym typeface="Josefin Sans"/>
              </a:rPr>
              <a:t>Es la sobreproducción de hormona del crecimiento (somatotropina) provoca que se crezca demasiado. En los niños, este trastorno se conoce como </a:t>
            </a:r>
            <a:r>
              <a:rPr lang="en-US" sz="5416" spc="-222">
                <a:solidFill>
                  <a:srgbClr val="234346"/>
                </a:solidFill>
                <a:latin typeface="Josefin Sans"/>
                <a:ea typeface="Josefin Sans"/>
                <a:cs typeface="Josefin Sans"/>
                <a:sym typeface="Josefin Sans"/>
              </a:rPr>
              <a:t>gigantismo; en los adultos, se denomina acromegalia.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948456" y="5880666"/>
            <a:ext cx="14597226" cy="3377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279"/>
              </a:lnSpc>
            </a:pPr>
            <a:r>
              <a:rPr lang="en-US" sz="5442" spc="-223">
                <a:solidFill>
                  <a:srgbClr val="234346"/>
                </a:solidFill>
                <a:latin typeface="Josefin Sans"/>
                <a:ea typeface="Josefin Sans"/>
                <a:cs typeface="Josefin Sans"/>
                <a:sym typeface="Josefin Sans"/>
              </a:rPr>
              <a:t>La hormona del crecimiento estimula el crecimiento de los huesos, de los músculos y de muchos órganos internos. Por consiguiente, una cantidad excesiva de esta hormona provoca un crecimiento anómalo de todos estos tejidos.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8958263">
            <a:off x="-5039245" y="7985995"/>
            <a:ext cx="12135890" cy="3640767"/>
          </a:xfrm>
          <a:custGeom>
            <a:avLst/>
            <a:gdLst/>
            <a:ahLst/>
            <a:cxnLst/>
            <a:rect r="r" b="b" t="t" l="l"/>
            <a:pathLst>
              <a:path h="3640767" w="12135890">
                <a:moveTo>
                  <a:pt x="0" y="0"/>
                </a:moveTo>
                <a:lnTo>
                  <a:pt x="12135890" y="0"/>
                </a:lnTo>
                <a:lnTo>
                  <a:pt x="12135890" y="3640767"/>
                </a:lnTo>
                <a:lnTo>
                  <a:pt x="0" y="36407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44000" y="-8689916"/>
            <a:ext cx="10261974" cy="10394265"/>
          </a:xfrm>
          <a:custGeom>
            <a:avLst/>
            <a:gdLst/>
            <a:ahLst/>
            <a:cxnLst/>
            <a:rect r="r" b="b" t="t" l="l"/>
            <a:pathLst>
              <a:path h="10394265" w="10261974">
                <a:moveTo>
                  <a:pt x="0" y="0"/>
                </a:moveTo>
                <a:lnTo>
                  <a:pt x="10261974" y="0"/>
                </a:lnTo>
                <a:lnTo>
                  <a:pt x="10261974" y="10394265"/>
                </a:lnTo>
                <a:lnTo>
                  <a:pt x="0" y="103942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1371343"/>
            <a:ext cx="10908397" cy="742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74"/>
              </a:lnSpc>
            </a:pPr>
            <a:r>
              <a:rPr lang="en-US" sz="5456" spc="-174">
                <a:solidFill>
                  <a:srgbClr val="234346"/>
                </a:solidFill>
                <a:latin typeface="Marykate"/>
                <a:ea typeface="Marykate"/>
                <a:cs typeface="Marykate"/>
                <a:sym typeface="Marykate"/>
              </a:rPr>
              <a:t>HIPOPITUITARISMO O INSUFICIENCIA HIPOFISARIA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1799599"/>
            <a:ext cx="16869202" cy="80964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593"/>
              </a:lnSpc>
            </a:pPr>
          </a:p>
          <a:p>
            <a:pPr algn="just">
              <a:lnSpc>
                <a:spcPts val="4593"/>
              </a:lnSpc>
            </a:pPr>
            <a:r>
              <a:rPr lang="en-US" sz="4735" spc="-194">
                <a:solidFill>
                  <a:srgbClr val="234346"/>
                </a:solidFill>
                <a:latin typeface="Josefin Sans"/>
                <a:ea typeface="Josefin Sans"/>
                <a:cs typeface="Josefin Sans"/>
                <a:sym typeface="Josefin Sans"/>
              </a:rPr>
              <a:t>Es un trastorno en el que la hipófisis, una pequeña glándula ubicada en el cerebro, no produce suficientes hormonas para que el cuerpo funcione correctamente.</a:t>
            </a:r>
          </a:p>
          <a:p>
            <a:pPr algn="just">
              <a:lnSpc>
                <a:spcPts val="4593"/>
              </a:lnSpc>
            </a:pPr>
            <a:r>
              <a:rPr lang="en-US" sz="4735" spc="-194">
                <a:solidFill>
                  <a:srgbClr val="234346"/>
                </a:solidFill>
                <a:latin typeface="Josefin Sans"/>
                <a:ea typeface="Josefin Sans"/>
                <a:cs typeface="Josefin Sans"/>
                <a:sym typeface="Josefin Sans"/>
              </a:rPr>
              <a:t>La hipófisis controla otras glándulas importantes y participa en funciones como:</a:t>
            </a:r>
          </a:p>
          <a:p>
            <a:pPr algn="just" marL="1022360" indent="-511180" lvl="1">
              <a:lnSpc>
                <a:spcPts val="4593"/>
              </a:lnSpc>
              <a:buFont typeface="Arial"/>
              <a:buChar char="•"/>
            </a:pPr>
            <a:r>
              <a:rPr lang="en-US" sz="4735" spc="-194">
                <a:solidFill>
                  <a:srgbClr val="234346"/>
                </a:solidFill>
                <a:latin typeface="Josefin Sans"/>
                <a:ea typeface="Josefin Sans"/>
                <a:cs typeface="Josefin Sans"/>
                <a:sym typeface="Josefin Sans"/>
              </a:rPr>
              <a:t>C</a:t>
            </a:r>
            <a:r>
              <a:rPr lang="en-US" sz="4735" spc="-194">
                <a:solidFill>
                  <a:srgbClr val="234346"/>
                </a:solidFill>
                <a:latin typeface="Josefin Sans"/>
                <a:ea typeface="Josefin Sans"/>
                <a:cs typeface="Josefin Sans"/>
                <a:sym typeface="Josefin Sans"/>
              </a:rPr>
              <a:t>recimiento.</a:t>
            </a:r>
          </a:p>
          <a:p>
            <a:pPr algn="just" marL="1022360" indent="-511180" lvl="1">
              <a:lnSpc>
                <a:spcPts val="4593"/>
              </a:lnSpc>
              <a:buFont typeface="Arial"/>
              <a:buChar char="•"/>
            </a:pPr>
            <a:r>
              <a:rPr lang="en-US" sz="4735" spc="-194">
                <a:solidFill>
                  <a:srgbClr val="234346"/>
                </a:solidFill>
                <a:latin typeface="Josefin Sans"/>
                <a:ea typeface="Josefin Sans"/>
                <a:cs typeface="Josefin Sans"/>
                <a:sym typeface="Josefin Sans"/>
              </a:rPr>
              <a:t>M</a:t>
            </a:r>
            <a:r>
              <a:rPr lang="en-US" sz="4735" spc="-194">
                <a:solidFill>
                  <a:srgbClr val="234346"/>
                </a:solidFill>
                <a:latin typeface="Josefin Sans"/>
                <a:ea typeface="Josefin Sans"/>
                <a:cs typeface="Josefin Sans"/>
                <a:sym typeface="Josefin Sans"/>
              </a:rPr>
              <a:t>etabolismo.</a:t>
            </a:r>
          </a:p>
          <a:p>
            <a:pPr algn="just" marL="1022360" indent="-511180" lvl="1">
              <a:lnSpc>
                <a:spcPts val="4593"/>
              </a:lnSpc>
              <a:buFont typeface="Arial"/>
              <a:buChar char="•"/>
            </a:pPr>
            <a:r>
              <a:rPr lang="en-US" sz="4735" spc="-194">
                <a:solidFill>
                  <a:srgbClr val="234346"/>
                </a:solidFill>
                <a:latin typeface="Josefin Sans"/>
                <a:ea typeface="Josefin Sans"/>
                <a:cs typeface="Josefin Sans"/>
                <a:sym typeface="Josefin Sans"/>
              </a:rPr>
              <a:t>R</a:t>
            </a:r>
            <a:r>
              <a:rPr lang="en-US" sz="4735" spc="-194">
                <a:solidFill>
                  <a:srgbClr val="234346"/>
                </a:solidFill>
                <a:latin typeface="Josefin Sans"/>
                <a:ea typeface="Josefin Sans"/>
                <a:cs typeface="Josefin Sans"/>
                <a:sym typeface="Josefin Sans"/>
              </a:rPr>
              <a:t>eproducción.</a:t>
            </a:r>
          </a:p>
          <a:p>
            <a:pPr algn="just" marL="1022360" indent="-511180" lvl="1">
              <a:lnSpc>
                <a:spcPts val="4593"/>
              </a:lnSpc>
              <a:buFont typeface="Arial"/>
              <a:buChar char="•"/>
            </a:pPr>
            <a:r>
              <a:rPr lang="en-US" sz="4735" spc="-194">
                <a:solidFill>
                  <a:srgbClr val="234346"/>
                </a:solidFill>
                <a:latin typeface="Josefin Sans"/>
                <a:ea typeface="Josefin Sans"/>
                <a:cs typeface="Josefin Sans"/>
                <a:sym typeface="Josefin Sans"/>
              </a:rPr>
              <a:t>E</a:t>
            </a:r>
            <a:r>
              <a:rPr lang="en-US" sz="4735" spc="-194">
                <a:solidFill>
                  <a:srgbClr val="234346"/>
                </a:solidFill>
                <a:latin typeface="Josefin Sans"/>
                <a:ea typeface="Josefin Sans"/>
                <a:cs typeface="Josefin Sans"/>
                <a:sym typeface="Josefin Sans"/>
              </a:rPr>
              <a:t>nergía.</a:t>
            </a:r>
          </a:p>
          <a:p>
            <a:pPr algn="just" marL="1022360" indent="-511180" lvl="1">
              <a:lnSpc>
                <a:spcPts val="4593"/>
              </a:lnSpc>
              <a:buFont typeface="Arial"/>
              <a:buChar char="•"/>
            </a:pPr>
            <a:r>
              <a:rPr lang="en-US" sz="4735" spc="-194">
                <a:solidFill>
                  <a:srgbClr val="234346"/>
                </a:solidFill>
                <a:latin typeface="Josefin Sans"/>
                <a:ea typeface="Josefin Sans"/>
                <a:cs typeface="Josefin Sans"/>
                <a:sym typeface="Josefin Sans"/>
              </a:rPr>
              <a:t>R</a:t>
            </a:r>
            <a:r>
              <a:rPr lang="en-US" sz="4735" spc="-194">
                <a:solidFill>
                  <a:srgbClr val="234346"/>
                </a:solidFill>
                <a:latin typeface="Josefin Sans"/>
                <a:ea typeface="Josefin Sans"/>
                <a:cs typeface="Josefin Sans"/>
                <a:sym typeface="Josefin Sans"/>
              </a:rPr>
              <a:t>espuesta al estrés.</a:t>
            </a:r>
          </a:p>
          <a:p>
            <a:pPr algn="just">
              <a:lnSpc>
                <a:spcPts val="4593"/>
              </a:lnSpc>
            </a:pPr>
            <a:r>
              <a:rPr lang="en-US" sz="4735" spc="-194">
                <a:solidFill>
                  <a:srgbClr val="234346"/>
                </a:solidFill>
                <a:latin typeface="Josefin Sans"/>
                <a:ea typeface="Josefin Sans"/>
                <a:cs typeface="Josefin Sans"/>
                <a:sym typeface="Josefin Sans"/>
              </a:rPr>
              <a:t>Por eso se le conoce como la “glándula maestra”</a:t>
            </a:r>
          </a:p>
          <a:p>
            <a:pPr algn="just">
              <a:lnSpc>
                <a:spcPts val="4593"/>
              </a:lnSpc>
            </a:pPr>
          </a:p>
          <a:p>
            <a:pPr algn="l">
              <a:lnSpc>
                <a:spcPts val="4593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-1117974" y="-8689916"/>
            <a:ext cx="10261974" cy="10394265"/>
          </a:xfrm>
          <a:custGeom>
            <a:avLst/>
            <a:gdLst/>
            <a:ahLst/>
            <a:cxnLst/>
            <a:rect r="r" b="b" t="t" l="l"/>
            <a:pathLst>
              <a:path h="10394265" w="10261974">
                <a:moveTo>
                  <a:pt x="0" y="0"/>
                </a:moveTo>
                <a:lnTo>
                  <a:pt x="10261974" y="0"/>
                </a:lnTo>
                <a:lnTo>
                  <a:pt x="10261974" y="10394265"/>
                </a:lnTo>
                <a:lnTo>
                  <a:pt x="0" y="103942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6395059" y="2823282"/>
            <a:ext cx="17063660" cy="8498584"/>
            <a:chOff x="0" y="0"/>
            <a:chExt cx="22751547" cy="11331445"/>
          </a:xfrm>
        </p:grpSpPr>
        <p:sp>
          <p:nvSpPr>
            <p:cNvPr name="Freeform 3" id="3"/>
            <p:cNvSpPr/>
            <p:nvPr/>
          </p:nvSpPr>
          <p:spPr>
            <a:xfrm flipH="false" flipV="false" rot="-5400000">
              <a:off x="11347063" y="-73039"/>
              <a:ext cx="11331445" cy="11477523"/>
            </a:xfrm>
            <a:custGeom>
              <a:avLst/>
              <a:gdLst/>
              <a:ahLst/>
              <a:cxnLst/>
              <a:rect r="r" b="b" t="t" l="l"/>
              <a:pathLst>
                <a:path h="11477523" w="11331445">
                  <a:moveTo>
                    <a:pt x="0" y="0"/>
                  </a:moveTo>
                  <a:lnTo>
                    <a:pt x="11331445" y="0"/>
                  </a:lnTo>
                  <a:lnTo>
                    <a:pt x="11331445" y="11477523"/>
                  </a:lnTo>
                  <a:lnTo>
                    <a:pt x="0" y="114775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5400000">
              <a:off x="73039" y="-73039"/>
              <a:ext cx="11331445" cy="11477523"/>
            </a:xfrm>
            <a:custGeom>
              <a:avLst/>
              <a:gdLst/>
              <a:ahLst/>
              <a:cxnLst/>
              <a:rect r="r" b="b" t="t" l="l"/>
              <a:pathLst>
                <a:path h="11477523" w="11331445">
                  <a:moveTo>
                    <a:pt x="0" y="0"/>
                  </a:moveTo>
                  <a:lnTo>
                    <a:pt x="11331445" y="0"/>
                  </a:lnTo>
                  <a:lnTo>
                    <a:pt x="11331445" y="11477523"/>
                  </a:lnTo>
                  <a:lnTo>
                    <a:pt x="0" y="114775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-520063" y="-1949419"/>
            <a:ext cx="11020373" cy="13547533"/>
            <a:chOff x="0" y="0"/>
            <a:chExt cx="1795186" cy="220685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95186" cy="2206853"/>
            </a:xfrm>
            <a:custGeom>
              <a:avLst/>
              <a:gdLst/>
              <a:ahLst/>
              <a:cxnLst/>
              <a:rect r="r" b="b" t="t" l="l"/>
              <a:pathLst>
                <a:path h="2206853" w="1795186">
                  <a:moveTo>
                    <a:pt x="47771" y="0"/>
                  </a:moveTo>
                  <a:lnTo>
                    <a:pt x="1747415" y="0"/>
                  </a:lnTo>
                  <a:cubicBezTo>
                    <a:pt x="1773798" y="0"/>
                    <a:pt x="1795186" y="21388"/>
                    <a:pt x="1795186" y="47771"/>
                  </a:cubicBezTo>
                  <a:lnTo>
                    <a:pt x="1795186" y="2159082"/>
                  </a:lnTo>
                  <a:cubicBezTo>
                    <a:pt x="1795186" y="2185465"/>
                    <a:pt x="1773798" y="2206853"/>
                    <a:pt x="1747415" y="2206853"/>
                  </a:cubicBezTo>
                  <a:lnTo>
                    <a:pt x="47771" y="2206853"/>
                  </a:lnTo>
                  <a:cubicBezTo>
                    <a:pt x="21388" y="2206853"/>
                    <a:pt x="0" y="2185465"/>
                    <a:pt x="0" y="2159082"/>
                  </a:cubicBezTo>
                  <a:lnTo>
                    <a:pt x="0" y="47771"/>
                  </a:lnTo>
                  <a:cubicBezTo>
                    <a:pt x="0" y="21388"/>
                    <a:pt x="21388" y="0"/>
                    <a:pt x="47771" y="0"/>
                  </a:cubicBezTo>
                  <a:close/>
                </a:path>
              </a:pathLst>
            </a:custGeom>
            <a:solidFill>
              <a:srgbClr val="87C061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9525"/>
              <a:ext cx="1795186" cy="2197328"/>
            </a:xfrm>
            <a:prstGeom prst="rect">
              <a:avLst/>
            </a:prstGeom>
          </p:spPr>
          <p:txBody>
            <a:bodyPr anchor="ctr" rtlCol="false" tIns="67235" lIns="67235" bIns="67235" rIns="67235"/>
            <a:lstStyle/>
            <a:p>
              <a:pPr algn="ctr">
                <a:lnSpc>
                  <a:spcPts val="2143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5400000">
            <a:off x="3058612" y="3968907"/>
            <a:ext cx="13547533" cy="2691206"/>
          </a:xfrm>
          <a:custGeom>
            <a:avLst/>
            <a:gdLst/>
            <a:ahLst/>
            <a:cxnLst/>
            <a:rect r="r" b="b" t="t" l="l"/>
            <a:pathLst>
              <a:path h="2691206" w="13547533">
                <a:moveTo>
                  <a:pt x="0" y="0"/>
                </a:moveTo>
                <a:lnTo>
                  <a:pt x="13547533" y="0"/>
                </a:lnTo>
                <a:lnTo>
                  <a:pt x="13547533" y="2691206"/>
                </a:lnTo>
                <a:lnTo>
                  <a:pt x="0" y="26912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97780" y="2325292"/>
            <a:ext cx="17365354" cy="6564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1194851" indent="-597426" lvl="1">
              <a:lnSpc>
                <a:spcPts val="5368"/>
              </a:lnSpc>
              <a:buFont typeface="Arial"/>
              <a:buChar char="•"/>
            </a:pPr>
            <a:r>
              <a:rPr lang="en-US" sz="5534" spc="-226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Tumores en la hipófisis o cerca de ella.</a:t>
            </a:r>
          </a:p>
          <a:p>
            <a:pPr algn="just" marL="1194851" indent="-597426" lvl="1">
              <a:lnSpc>
                <a:spcPts val="5368"/>
              </a:lnSpc>
              <a:buFont typeface="Arial"/>
              <a:buChar char="•"/>
            </a:pPr>
            <a:r>
              <a:rPr lang="en-US" sz="5534" spc="-226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Lesiones en la cabeza que dañan el cerebro.</a:t>
            </a:r>
          </a:p>
          <a:p>
            <a:pPr algn="just" marL="1194851" indent="-597426" lvl="1">
              <a:lnSpc>
                <a:spcPts val="5368"/>
              </a:lnSpc>
              <a:buFont typeface="Arial"/>
              <a:buChar char="•"/>
            </a:pPr>
            <a:r>
              <a:rPr lang="en-US" sz="5534" spc="-226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Infecciones que afectan el sistema nervioso.</a:t>
            </a:r>
          </a:p>
          <a:p>
            <a:pPr algn="just" marL="1194851" indent="-597426" lvl="1">
              <a:lnSpc>
                <a:spcPts val="5368"/>
              </a:lnSpc>
              <a:buFont typeface="Arial"/>
              <a:buChar char="•"/>
            </a:pPr>
            <a:r>
              <a:rPr lang="en-US" sz="5534" spc="-226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Problemas desde el nacimiento (malformaciones congénitas).</a:t>
            </a:r>
          </a:p>
          <a:p>
            <a:pPr algn="just" marL="1194851" indent="-597426" lvl="1">
              <a:lnSpc>
                <a:spcPts val="5368"/>
              </a:lnSpc>
              <a:buFont typeface="Arial"/>
              <a:buChar char="•"/>
            </a:pPr>
            <a:r>
              <a:rPr lang="en-US" sz="5534" spc="-226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Cirugías o radioterapia en el cerebro.</a:t>
            </a:r>
          </a:p>
          <a:p>
            <a:pPr algn="just" marL="1194851" indent="-597426" lvl="1">
              <a:lnSpc>
                <a:spcPts val="5368"/>
              </a:lnSpc>
              <a:buFont typeface="Arial"/>
              <a:buChar char="•"/>
            </a:pPr>
            <a:r>
              <a:rPr lang="en-US" sz="5534" spc="-226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Enfermedades autoinmunes, donde el cuerpo ataca sus propias células.</a:t>
            </a:r>
          </a:p>
          <a:p>
            <a:pPr algn="just" marL="1194851" indent="-597426" lvl="1">
              <a:lnSpc>
                <a:spcPts val="5368"/>
              </a:lnSpc>
              <a:buFont typeface="Arial"/>
              <a:buChar char="•"/>
            </a:pPr>
            <a:r>
              <a:rPr lang="en-US" sz="5534" spc="-226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Falta de riego sanguíneo o hemorragias en la hipófisis.</a:t>
            </a:r>
          </a:p>
          <a:p>
            <a:pPr algn="just">
              <a:lnSpc>
                <a:spcPts val="3622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497780" y="691747"/>
            <a:ext cx="11739923" cy="13187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39"/>
              </a:lnSpc>
            </a:pPr>
            <a:r>
              <a:rPr lang="en-US" sz="10040" spc="-100">
                <a:solidFill>
                  <a:srgbClr val="FFFFFF"/>
                </a:solidFill>
                <a:latin typeface="Marykate"/>
                <a:ea typeface="Marykate"/>
                <a:cs typeface="Marykate"/>
                <a:sym typeface="Marykate"/>
              </a:rPr>
              <a:t>PRINCIPALES CAUSAS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94189" y="4135838"/>
            <a:ext cx="570672" cy="560296"/>
          </a:xfrm>
          <a:custGeom>
            <a:avLst/>
            <a:gdLst/>
            <a:ahLst/>
            <a:cxnLst/>
            <a:rect r="r" b="b" t="t" l="l"/>
            <a:pathLst>
              <a:path h="560296" w="570672">
                <a:moveTo>
                  <a:pt x="0" y="0"/>
                </a:moveTo>
                <a:lnTo>
                  <a:pt x="570672" y="0"/>
                </a:lnTo>
                <a:lnTo>
                  <a:pt x="570672" y="560296"/>
                </a:lnTo>
                <a:lnTo>
                  <a:pt x="0" y="5602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94189" y="6762659"/>
            <a:ext cx="570672" cy="560296"/>
          </a:xfrm>
          <a:custGeom>
            <a:avLst/>
            <a:gdLst/>
            <a:ahLst/>
            <a:cxnLst/>
            <a:rect r="r" b="b" t="t" l="l"/>
            <a:pathLst>
              <a:path h="560296" w="570672">
                <a:moveTo>
                  <a:pt x="0" y="0"/>
                </a:moveTo>
                <a:lnTo>
                  <a:pt x="570672" y="0"/>
                </a:lnTo>
                <a:lnTo>
                  <a:pt x="570672" y="560296"/>
                </a:lnTo>
                <a:lnTo>
                  <a:pt x="0" y="5602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800988" y="4135838"/>
            <a:ext cx="570672" cy="560296"/>
          </a:xfrm>
          <a:custGeom>
            <a:avLst/>
            <a:gdLst/>
            <a:ahLst/>
            <a:cxnLst/>
            <a:rect r="r" b="b" t="t" l="l"/>
            <a:pathLst>
              <a:path h="560296" w="570672">
                <a:moveTo>
                  <a:pt x="0" y="0"/>
                </a:moveTo>
                <a:lnTo>
                  <a:pt x="570671" y="0"/>
                </a:lnTo>
                <a:lnTo>
                  <a:pt x="570671" y="560296"/>
                </a:lnTo>
                <a:lnTo>
                  <a:pt x="0" y="5602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59788" y="294971"/>
            <a:ext cx="15016268" cy="2316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09"/>
              </a:lnSpc>
            </a:pPr>
            <a:r>
              <a:rPr lang="en-US" sz="9272" spc="-296">
                <a:solidFill>
                  <a:srgbClr val="87C061"/>
                </a:solidFill>
                <a:latin typeface="Marykate"/>
                <a:ea typeface="Marykate"/>
                <a:cs typeface="Marykate"/>
                <a:sym typeface="Marykate"/>
              </a:rPr>
              <a:t>DEFICIENCIA DE ARGININA VASOPRESINA (DIABETES INSÍPIDA CENTRAL)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41977" y="3077753"/>
            <a:ext cx="14929531" cy="849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93"/>
              </a:lnSpc>
            </a:pPr>
            <a:r>
              <a:rPr lang="en-US" sz="4426" spc="-181">
                <a:solidFill>
                  <a:srgbClr val="234346"/>
                </a:solidFill>
                <a:latin typeface="Josefin Sans"/>
                <a:ea typeface="Josefin Sans"/>
                <a:cs typeface="Josefin Sans"/>
                <a:sym typeface="Josefin Sans"/>
              </a:rPr>
              <a:t>Es un trastorno en la que el cuerpo no produce suficiente hormona antidiurética, conocida como vasopresina o ADH.</a:t>
            </a:r>
          </a:p>
          <a:p>
            <a:pPr algn="l">
              <a:lnSpc>
                <a:spcPts val="4293"/>
              </a:lnSpc>
            </a:pPr>
            <a:r>
              <a:rPr lang="en-US" sz="4426" spc="-181">
                <a:solidFill>
                  <a:srgbClr val="234346"/>
                </a:solidFill>
                <a:latin typeface="Josefin Sans"/>
                <a:ea typeface="Josefin Sans"/>
                <a:cs typeface="Josefin Sans"/>
                <a:sym typeface="Josefin Sans"/>
              </a:rPr>
              <a:t>Esta hormona ayuda a que los riñones conserven agua en el cuerpo.</a:t>
            </a:r>
          </a:p>
          <a:p>
            <a:pPr algn="l">
              <a:lnSpc>
                <a:spcPts val="4293"/>
              </a:lnSpc>
            </a:pPr>
          </a:p>
          <a:p>
            <a:pPr algn="l">
              <a:lnSpc>
                <a:spcPts val="4293"/>
              </a:lnSpc>
            </a:pPr>
            <a:r>
              <a:rPr lang="en-US" sz="4426" spc="-181">
                <a:solidFill>
                  <a:srgbClr val="234346"/>
                </a:solidFill>
                <a:latin typeface="Josefin Sans"/>
                <a:ea typeface="Josefin Sans"/>
                <a:cs typeface="Josefin Sans"/>
                <a:sym typeface="Josefin Sans"/>
              </a:rPr>
              <a:t>Cuando falta la vasopresina, los riñones no pueden retener suficiente agua y la persona produce grandes cantidades de orina muy diluida.</a:t>
            </a:r>
          </a:p>
          <a:p>
            <a:pPr algn="l">
              <a:lnSpc>
                <a:spcPts val="4293"/>
              </a:lnSpc>
            </a:pPr>
            <a:r>
              <a:rPr lang="en-US" sz="4426" spc="-181">
                <a:solidFill>
                  <a:srgbClr val="234346"/>
                </a:solidFill>
                <a:latin typeface="Josefin Sans"/>
                <a:ea typeface="Josefin Sans"/>
                <a:cs typeface="Josefin Sans"/>
                <a:sym typeface="Josefin Sans"/>
              </a:rPr>
              <a:t>Por eso, el cuerpo pierde mucha agua y aparece mucha sed.</a:t>
            </a:r>
          </a:p>
          <a:p>
            <a:pPr algn="l">
              <a:lnSpc>
                <a:spcPts val="4293"/>
              </a:lnSpc>
            </a:pPr>
          </a:p>
          <a:p>
            <a:pPr algn="l">
              <a:lnSpc>
                <a:spcPts val="4293"/>
              </a:lnSpc>
            </a:pPr>
            <a:r>
              <a:rPr lang="en-US" sz="4426" spc="-181">
                <a:solidFill>
                  <a:srgbClr val="234346"/>
                </a:solidFill>
                <a:latin typeface="Josefin Sans"/>
                <a:ea typeface="Josefin Sans"/>
                <a:cs typeface="Josefin Sans"/>
                <a:sym typeface="Josefin Sans"/>
              </a:rPr>
              <a:t>La Diabetes insípida central está relacionada con el control del agua en el cuerpo.</a:t>
            </a:r>
          </a:p>
          <a:p>
            <a:pPr algn="l">
              <a:lnSpc>
                <a:spcPts val="3838"/>
              </a:lnSpc>
            </a:pPr>
          </a:p>
          <a:p>
            <a:pPr algn="l">
              <a:lnSpc>
                <a:spcPts val="3838"/>
              </a:lnSpc>
            </a:pPr>
          </a:p>
          <a:p>
            <a:pPr algn="l">
              <a:lnSpc>
                <a:spcPts val="3838"/>
              </a:lnSpc>
            </a:pPr>
          </a:p>
          <a:p>
            <a:pPr algn="l">
              <a:lnSpc>
                <a:spcPts val="3838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true" flipV="false" rot="-5584382">
            <a:off x="8232043" y="5507451"/>
            <a:ext cx="15643967" cy="4482330"/>
          </a:xfrm>
          <a:custGeom>
            <a:avLst/>
            <a:gdLst/>
            <a:ahLst/>
            <a:cxnLst/>
            <a:rect r="r" b="b" t="t" l="l"/>
            <a:pathLst>
              <a:path h="4482330" w="15643967">
                <a:moveTo>
                  <a:pt x="15643967" y="0"/>
                </a:moveTo>
                <a:lnTo>
                  <a:pt x="0" y="0"/>
                </a:lnTo>
                <a:lnTo>
                  <a:pt x="0" y="4482330"/>
                </a:lnTo>
                <a:lnTo>
                  <a:pt x="15643967" y="4482330"/>
                </a:lnTo>
                <a:lnTo>
                  <a:pt x="1564396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31812"/>
            </a:stretch>
          </a:blipFill>
        </p:spPr>
      </p:sp>
      <p:grpSp>
        <p:nvGrpSpPr>
          <p:cNvPr name="Group 8" id="8"/>
          <p:cNvGrpSpPr/>
          <p:nvPr/>
        </p:nvGrpSpPr>
        <p:grpSpPr>
          <a:xfrm rot="-5576723">
            <a:off x="13158255" y="4509462"/>
            <a:ext cx="12224146" cy="2772627"/>
            <a:chOff x="0" y="0"/>
            <a:chExt cx="2175948" cy="49353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75948" cy="493539"/>
            </a:xfrm>
            <a:custGeom>
              <a:avLst/>
              <a:gdLst/>
              <a:ahLst/>
              <a:cxnLst/>
              <a:rect r="r" b="b" t="t" l="l"/>
              <a:pathLst>
                <a:path h="493539" w="2175948">
                  <a:moveTo>
                    <a:pt x="0" y="0"/>
                  </a:moveTo>
                  <a:lnTo>
                    <a:pt x="2175948" y="0"/>
                  </a:lnTo>
                  <a:lnTo>
                    <a:pt x="2175948" y="493539"/>
                  </a:lnTo>
                  <a:lnTo>
                    <a:pt x="0" y="493539"/>
                  </a:lnTo>
                  <a:close/>
                </a:path>
              </a:pathLst>
            </a:custGeom>
            <a:solidFill>
              <a:srgbClr val="234346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28575"/>
              <a:ext cx="2175948" cy="464964"/>
            </a:xfrm>
            <a:prstGeom prst="rect">
              <a:avLst/>
            </a:prstGeom>
          </p:spPr>
          <p:txBody>
            <a:bodyPr anchor="ctr" rtlCol="false" tIns="67235" lIns="67235" bIns="67235" rIns="67235"/>
            <a:lstStyle/>
            <a:p>
              <a:pPr algn="ctr">
                <a:lnSpc>
                  <a:spcPts val="2143"/>
                </a:lnSpc>
              </a:pP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862319">
            <a:off x="984038" y="-1243222"/>
            <a:ext cx="10986141" cy="3295842"/>
          </a:xfrm>
          <a:custGeom>
            <a:avLst/>
            <a:gdLst/>
            <a:ahLst/>
            <a:cxnLst/>
            <a:rect r="r" b="b" t="t" l="l"/>
            <a:pathLst>
              <a:path h="3295842" w="10986141">
                <a:moveTo>
                  <a:pt x="0" y="0"/>
                </a:moveTo>
                <a:lnTo>
                  <a:pt x="10986141" y="0"/>
                </a:lnTo>
                <a:lnTo>
                  <a:pt x="10986141" y="3295842"/>
                </a:lnTo>
                <a:lnTo>
                  <a:pt x="0" y="32958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74990" y="8839219"/>
            <a:ext cx="9246367" cy="9365565"/>
          </a:xfrm>
          <a:custGeom>
            <a:avLst/>
            <a:gdLst/>
            <a:ahLst/>
            <a:cxnLst/>
            <a:rect r="r" b="b" t="t" l="l"/>
            <a:pathLst>
              <a:path h="9365565" w="9246367">
                <a:moveTo>
                  <a:pt x="0" y="0"/>
                </a:moveTo>
                <a:lnTo>
                  <a:pt x="9246367" y="0"/>
                </a:lnTo>
                <a:lnTo>
                  <a:pt x="9246367" y="9365564"/>
                </a:lnTo>
                <a:lnTo>
                  <a:pt x="0" y="93655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80373" y="1972773"/>
            <a:ext cx="5818471" cy="103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36"/>
              </a:lnSpc>
            </a:pPr>
            <a:r>
              <a:rPr lang="en-US" sz="4160" spc="-17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Estamos comprometidos con tu salud mental.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463184" y="2603381"/>
            <a:ext cx="12650303" cy="902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51"/>
              </a:lnSpc>
            </a:pPr>
            <a:r>
              <a:rPr lang="en-US" sz="6525" spc="-176" b="true">
                <a:solidFill>
                  <a:srgbClr val="234346"/>
                </a:solidFill>
                <a:latin typeface="Now Bold"/>
                <a:ea typeface="Now Bold"/>
                <a:cs typeface="Now Bold"/>
                <a:sym typeface="Now Bold"/>
              </a:rPr>
              <a:t>Síndrome de la silla turca vacía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9033277" y="-7810283"/>
            <a:ext cx="9357090" cy="9477715"/>
          </a:xfrm>
          <a:custGeom>
            <a:avLst/>
            <a:gdLst/>
            <a:ahLst/>
            <a:cxnLst/>
            <a:rect r="r" b="b" t="t" l="l"/>
            <a:pathLst>
              <a:path h="9477715" w="9357090">
                <a:moveTo>
                  <a:pt x="0" y="0"/>
                </a:moveTo>
                <a:lnTo>
                  <a:pt x="9357090" y="0"/>
                </a:lnTo>
                <a:lnTo>
                  <a:pt x="9357090" y="9477715"/>
                </a:lnTo>
                <a:lnTo>
                  <a:pt x="0" y="9477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4390780"/>
            <a:ext cx="14946001" cy="36199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1"/>
              </a:lnSpc>
            </a:pPr>
            <a:r>
              <a:rPr lang="en-US" sz="4525" spc="-122">
                <a:solidFill>
                  <a:srgbClr val="234346"/>
                </a:solidFill>
                <a:latin typeface="Now"/>
                <a:ea typeface="Now"/>
                <a:cs typeface="Now"/>
                <a:sym typeface="Now"/>
              </a:rPr>
              <a:t>Es un trastorno en el que la hipófisis se aplana o disminuye de tamaño dentro de una estructura del cráneo llamada “silla turca”.</a:t>
            </a:r>
          </a:p>
          <a:p>
            <a:pPr algn="just">
              <a:lnSpc>
                <a:spcPts val="4751"/>
              </a:lnSpc>
            </a:pPr>
            <a:r>
              <a:rPr lang="en-US" sz="4525" spc="-122">
                <a:solidFill>
                  <a:srgbClr val="234346"/>
                </a:solidFill>
                <a:latin typeface="Now"/>
                <a:ea typeface="Now"/>
                <a:cs typeface="Now"/>
                <a:sym typeface="Now"/>
              </a:rPr>
              <a:t>La silla turca es una cavidad ósea donde normalmente se encuentra la hipófisis.</a:t>
            </a:r>
          </a:p>
          <a:p>
            <a:pPr algn="l">
              <a:lnSpc>
                <a:spcPts val="4751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7895481">
            <a:off x="-2748311" y="8401857"/>
            <a:ext cx="10823136" cy="3246941"/>
          </a:xfrm>
          <a:custGeom>
            <a:avLst/>
            <a:gdLst/>
            <a:ahLst/>
            <a:cxnLst/>
            <a:rect r="r" b="b" t="t" l="l"/>
            <a:pathLst>
              <a:path h="3246941" w="10823136">
                <a:moveTo>
                  <a:pt x="0" y="0"/>
                </a:moveTo>
                <a:lnTo>
                  <a:pt x="10823136" y="0"/>
                </a:lnTo>
                <a:lnTo>
                  <a:pt x="10823136" y="3246941"/>
                </a:lnTo>
                <a:lnTo>
                  <a:pt x="0" y="3246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81050" y="3023099"/>
            <a:ext cx="16894513" cy="46746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223960" indent="-611980" lvl="1">
              <a:lnSpc>
                <a:spcPts val="5499"/>
              </a:lnSpc>
              <a:buFont typeface="Arial"/>
              <a:buChar char="•"/>
            </a:pPr>
            <a:r>
              <a:rPr lang="en-US" sz="5669" spc="-232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La hipófisis es conocida como la “glándula maestra”.</a:t>
            </a:r>
          </a:p>
          <a:p>
            <a:pPr algn="l" marL="1223960" indent="-611980" lvl="1">
              <a:lnSpc>
                <a:spcPts val="5499"/>
              </a:lnSpc>
              <a:buFont typeface="Arial"/>
              <a:buChar char="•"/>
            </a:pPr>
            <a:r>
              <a:rPr lang="en-US" sz="5669" spc="-232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El síndrome puede ser asintomático.</a:t>
            </a:r>
          </a:p>
          <a:p>
            <a:pPr algn="l" marL="1223960" indent="-611980" lvl="1">
              <a:lnSpc>
                <a:spcPts val="5499"/>
              </a:lnSpc>
              <a:buFont typeface="Arial"/>
              <a:buChar char="•"/>
            </a:pPr>
            <a:r>
              <a:rPr lang="en-US" sz="5669" spc="-232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Se detecta muchas veces por casualidad en estudios cerebrales.</a:t>
            </a:r>
          </a:p>
          <a:p>
            <a:pPr algn="l" marL="1223960" indent="-611980" lvl="1">
              <a:lnSpc>
                <a:spcPts val="5499"/>
              </a:lnSpc>
              <a:buFont typeface="Arial"/>
              <a:buChar char="•"/>
            </a:pPr>
            <a:r>
              <a:rPr lang="en-US" sz="5669" spc="-232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Puede afectar la producción hormonal.</a:t>
            </a:r>
          </a:p>
          <a:p>
            <a:pPr algn="l" marL="1223960" indent="-611980" lvl="1">
              <a:lnSpc>
                <a:spcPts val="5499"/>
              </a:lnSpc>
              <a:buFont typeface="Arial"/>
              <a:buChar char="•"/>
            </a:pPr>
            <a:r>
              <a:rPr lang="en-US" sz="5669" spc="-232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La resonancia magnética es el estudio más útil.</a:t>
            </a:r>
          </a:p>
          <a:p>
            <a:pPr algn="l">
              <a:lnSpc>
                <a:spcPts val="3850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1118041"/>
            <a:ext cx="8012933" cy="10866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04"/>
              </a:lnSpc>
            </a:pPr>
            <a:r>
              <a:rPr lang="en-US" sz="8426" spc="-26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DATOS IMPORTANTES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6451" y="2192406"/>
            <a:ext cx="17344444" cy="7702726"/>
            <a:chOff x="0" y="0"/>
            <a:chExt cx="2001626" cy="8889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001626" cy="888929"/>
            </a:xfrm>
            <a:custGeom>
              <a:avLst/>
              <a:gdLst/>
              <a:ahLst/>
              <a:cxnLst/>
              <a:rect r="r" b="b" t="t" l="l"/>
              <a:pathLst>
                <a:path h="888929" w="2001626">
                  <a:moveTo>
                    <a:pt x="36602" y="0"/>
                  </a:moveTo>
                  <a:lnTo>
                    <a:pt x="1965024" y="0"/>
                  </a:lnTo>
                  <a:cubicBezTo>
                    <a:pt x="1985239" y="0"/>
                    <a:pt x="2001626" y="16387"/>
                    <a:pt x="2001626" y="36602"/>
                  </a:cubicBezTo>
                  <a:lnTo>
                    <a:pt x="2001626" y="852327"/>
                  </a:lnTo>
                  <a:cubicBezTo>
                    <a:pt x="2001626" y="872542"/>
                    <a:pt x="1985239" y="888929"/>
                    <a:pt x="1965024" y="888929"/>
                  </a:cubicBezTo>
                  <a:lnTo>
                    <a:pt x="36602" y="888929"/>
                  </a:lnTo>
                  <a:cubicBezTo>
                    <a:pt x="16387" y="888929"/>
                    <a:pt x="0" y="872542"/>
                    <a:pt x="0" y="852327"/>
                  </a:cubicBezTo>
                  <a:lnTo>
                    <a:pt x="0" y="36602"/>
                  </a:lnTo>
                  <a:cubicBezTo>
                    <a:pt x="0" y="16387"/>
                    <a:pt x="16387" y="0"/>
                    <a:pt x="36602" y="0"/>
                  </a:cubicBezTo>
                  <a:close/>
                </a:path>
              </a:pathLst>
            </a:custGeom>
            <a:solidFill>
              <a:srgbClr val="FDFDFD"/>
            </a:solidFill>
            <a:ln w="76200" cap="rnd">
              <a:solidFill>
                <a:srgbClr val="B3DD94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47625"/>
              <a:ext cx="2001626" cy="841304"/>
            </a:xfrm>
            <a:prstGeom prst="rect">
              <a:avLst/>
            </a:prstGeom>
          </p:spPr>
          <p:txBody>
            <a:bodyPr anchor="ctr" rtlCol="false" tIns="67235" lIns="67235" bIns="67235" rIns="67235"/>
            <a:lstStyle/>
            <a:p>
              <a:pPr algn="ctr">
                <a:lnSpc>
                  <a:spcPts val="2064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897662" y="4312051"/>
            <a:ext cx="1205327" cy="1176588"/>
            <a:chOff x="0" y="0"/>
            <a:chExt cx="123217" cy="12027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3217" cy="120279"/>
            </a:xfrm>
            <a:custGeom>
              <a:avLst/>
              <a:gdLst/>
              <a:ahLst/>
              <a:cxnLst/>
              <a:rect r="r" b="b" t="t" l="l"/>
              <a:pathLst>
                <a:path h="120279" w="123217">
                  <a:moveTo>
                    <a:pt x="60139" y="0"/>
                  </a:moveTo>
                  <a:lnTo>
                    <a:pt x="63077" y="0"/>
                  </a:lnTo>
                  <a:cubicBezTo>
                    <a:pt x="79027" y="0"/>
                    <a:pt x="94324" y="6336"/>
                    <a:pt x="105602" y="17614"/>
                  </a:cubicBezTo>
                  <a:cubicBezTo>
                    <a:pt x="116881" y="28893"/>
                    <a:pt x="123217" y="44189"/>
                    <a:pt x="123217" y="60139"/>
                  </a:cubicBezTo>
                  <a:lnTo>
                    <a:pt x="123217" y="60139"/>
                  </a:lnTo>
                  <a:cubicBezTo>
                    <a:pt x="123217" y="93354"/>
                    <a:pt x="96291" y="120279"/>
                    <a:pt x="63077" y="120279"/>
                  </a:cubicBezTo>
                  <a:lnTo>
                    <a:pt x="60139" y="120279"/>
                  </a:lnTo>
                  <a:cubicBezTo>
                    <a:pt x="26925" y="120279"/>
                    <a:pt x="0" y="93354"/>
                    <a:pt x="0" y="60139"/>
                  </a:cubicBezTo>
                  <a:lnTo>
                    <a:pt x="0" y="60139"/>
                  </a:lnTo>
                  <a:cubicBezTo>
                    <a:pt x="0" y="26925"/>
                    <a:pt x="26925" y="0"/>
                    <a:pt x="60139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38100"/>
              <a:ext cx="123217" cy="82179"/>
            </a:xfrm>
            <a:prstGeom prst="rect">
              <a:avLst/>
            </a:prstGeom>
          </p:spPr>
          <p:txBody>
            <a:bodyPr anchor="ctr" rtlCol="false" tIns="75902" lIns="75902" bIns="75902" rIns="75902"/>
            <a:lstStyle/>
            <a:p>
              <a:pPr algn="ctr">
                <a:lnSpc>
                  <a:spcPts val="2064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124188">
            <a:off x="17193055" y="1449116"/>
            <a:ext cx="815680" cy="534624"/>
          </a:xfrm>
          <a:custGeom>
            <a:avLst/>
            <a:gdLst/>
            <a:ahLst/>
            <a:cxnLst/>
            <a:rect r="r" b="b" t="t" l="l"/>
            <a:pathLst>
              <a:path h="534624" w="815680">
                <a:moveTo>
                  <a:pt x="0" y="0"/>
                </a:moveTo>
                <a:lnTo>
                  <a:pt x="815680" y="0"/>
                </a:lnTo>
                <a:lnTo>
                  <a:pt x="815680" y="534623"/>
                </a:lnTo>
                <a:lnTo>
                  <a:pt x="0" y="534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28397" t="-638104" r="-508496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914737" y="2813521"/>
            <a:ext cx="16458527" cy="65366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7"/>
              </a:lnSpc>
            </a:pPr>
            <a:r>
              <a:rPr lang="en-US" sz="4664" spc="-125">
                <a:solidFill>
                  <a:srgbClr val="234346"/>
                </a:solidFill>
                <a:latin typeface="Now"/>
                <a:ea typeface="Now"/>
                <a:cs typeface="Now"/>
                <a:sym typeface="Now"/>
              </a:rPr>
              <a:t>Es el aumento del tamaño de la hipófisis, una pequeña glándula ubicada en la base del cerebro encargada de producir hormonas que controlan muchas funciones del cuerpo.</a:t>
            </a:r>
          </a:p>
          <a:p>
            <a:pPr algn="l">
              <a:lnSpc>
                <a:spcPts val="4757"/>
              </a:lnSpc>
            </a:pPr>
            <a:r>
              <a:rPr lang="en-US" sz="4664" spc="-125">
                <a:solidFill>
                  <a:srgbClr val="234346"/>
                </a:solidFill>
                <a:latin typeface="Now"/>
                <a:ea typeface="Now"/>
                <a:cs typeface="Now"/>
                <a:sym typeface="Now"/>
              </a:rPr>
              <a:t>La hipófisis regula:</a:t>
            </a:r>
          </a:p>
          <a:p>
            <a:pPr algn="l" marL="1007033" indent="-503516" lvl="1">
              <a:lnSpc>
                <a:spcPts val="4757"/>
              </a:lnSpc>
              <a:buFont typeface="Arial"/>
              <a:buChar char="•"/>
            </a:pPr>
            <a:r>
              <a:rPr lang="en-US" sz="4664" spc="-125">
                <a:solidFill>
                  <a:srgbClr val="234346"/>
                </a:solidFill>
                <a:latin typeface="Now"/>
                <a:ea typeface="Now"/>
                <a:cs typeface="Now"/>
                <a:sym typeface="Now"/>
              </a:rPr>
              <a:t>C</a:t>
            </a:r>
            <a:r>
              <a:rPr lang="en-US" sz="4664" spc="-125">
                <a:solidFill>
                  <a:srgbClr val="234346"/>
                </a:solidFill>
                <a:latin typeface="Now"/>
                <a:ea typeface="Now"/>
                <a:cs typeface="Now"/>
                <a:sym typeface="Now"/>
              </a:rPr>
              <a:t>recimiento.</a:t>
            </a:r>
          </a:p>
          <a:p>
            <a:pPr algn="l" marL="1007033" indent="-503516" lvl="1">
              <a:lnSpc>
                <a:spcPts val="4757"/>
              </a:lnSpc>
              <a:buFont typeface="Arial"/>
              <a:buChar char="•"/>
            </a:pPr>
            <a:r>
              <a:rPr lang="en-US" sz="4664" spc="-125">
                <a:solidFill>
                  <a:srgbClr val="234346"/>
                </a:solidFill>
                <a:latin typeface="Now"/>
                <a:ea typeface="Now"/>
                <a:cs typeface="Now"/>
                <a:sym typeface="Now"/>
              </a:rPr>
              <a:t>M</a:t>
            </a:r>
            <a:r>
              <a:rPr lang="en-US" sz="4664" spc="-125">
                <a:solidFill>
                  <a:srgbClr val="234346"/>
                </a:solidFill>
                <a:latin typeface="Now"/>
                <a:ea typeface="Now"/>
                <a:cs typeface="Now"/>
                <a:sym typeface="Now"/>
              </a:rPr>
              <a:t>etabolismo.</a:t>
            </a:r>
          </a:p>
          <a:p>
            <a:pPr algn="l" marL="1007033" indent="-503516" lvl="1">
              <a:lnSpc>
                <a:spcPts val="4757"/>
              </a:lnSpc>
              <a:buFont typeface="Arial"/>
              <a:buChar char="•"/>
            </a:pPr>
            <a:r>
              <a:rPr lang="en-US" sz="4664" spc="-125">
                <a:solidFill>
                  <a:srgbClr val="234346"/>
                </a:solidFill>
                <a:latin typeface="Now"/>
                <a:ea typeface="Now"/>
                <a:cs typeface="Now"/>
                <a:sym typeface="Now"/>
              </a:rPr>
              <a:t>R</a:t>
            </a:r>
            <a:r>
              <a:rPr lang="en-US" sz="4664" spc="-125">
                <a:solidFill>
                  <a:srgbClr val="234346"/>
                </a:solidFill>
                <a:latin typeface="Now"/>
                <a:ea typeface="Now"/>
                <a:cs typeface="Now"/>
                <a:sym typeface="Now"/>
              </a:rPr>
              <a:t>eproducción.</a:t>
            </a:r>
          </a:p>
          <a:p>
            <a:pPr algn="l" marL="1007033" indent="-503516" lvl="1">
              <a:lnSpc>
                <a:spcPts val="4757"/>
              </a:lnSpc>
              <a:buFont typeface="Arial"/>
              <a:buChar char="•"/>
            </a:pPr>
            <a:r>
              <a:rPr lang="en-US" sz="4664" spc="-125">
                <a:solidFill>
                  <a:srgbClr val="234346"/>
                </a:solidFill>
                <a:latin typeface="Now"/>
                <a:ea typeface="Now"/>
                <a:cs typeface="Now"/>
                <a:sym typeface="Now"/>
              </a:rPr>
              <a:t>E</a:t>
            </a:r>
            <a:r>
              <a:rPr lang="en-US" sz="4664" spc="-125">
                <a:solidFill>
                  <a:srgbClr val="234346"/>
                </a:solidFill>
                <a:latin typeface="Now"/>
                <a:ea typeface="Now"/>
                <a:cs typeface="Now"/>
                <a:sym typeface="Now"/>
              </a:rPr>
              <a:t>strés.</a:t>
            </a:r>
          </a:p>
          <a:p>
            <a:pPr algn="l" marL="1007033" indent="-503516" lvl="1">
              <a:lnSpc>
                <a:spcPts val="4757"/>
              </a:lnSpc>
              <a:buFont typeface="Arial"/>
              <a:buChar char="•"/>
            </a:pPr>
            <a:r>
              <a:rPr lang="en-US" sz="4664" spc="-125">
                <a:solidFill>
                  <a:srgbClr val="234346"/>
                </a:solidFill>
                <a:latin typeface="Now"/>
                <a:ea typeface="Now"/>
                <a:cs typeface="Now"/>
                <a:sym typeface="Now"/>
              </a:rPr>
              <a:t>F</a:t>
            </a:r>
            <a:r>
              <a:rPr lang="en-US" sz="4664" spc="-125">
                <a:solidFill>
                  <a:srgbClr val="234346"/>
                </a:solidFill>
                <a:latin typeface="Now"/>
                <a:ea typeface="Now"/>
                <a:cs typeface="Now"/>
                <a:sym typeface="Now"/>
              </a:rPr>
              <a:t>uncionamiento de otras glándulas.</a:t>
            </a:r>
          </a:p>
          <a:p>
            <a:pPr algn="l">
              <a:lnSpc>
                <a:spcPts val="4757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664023" y="895783"/>
            <a:ext cx="10006210" cy="820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8"/>
              </a:lnSpc>
            </a:pPr>
            <a:r>
              <a:rPr lang="en-US" sz="6037" spc="-163" b="true">
                <a:solidFill>
                  <a:srgbClr val="234346"/>
                </a:solidFill>
                <a:latin typeface="Now Bold"/>
                <a:ea typeface="Now Bold"/>
                <a:cs typeface="Now Bold"/>
                <a:sym typeface="Now Bold"/>
              </a:rPr>
              <a:t>Hipertrofia de la hipófisis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DAHJ9BlqA14</dc:identifier>
  <dcterms:modified xsi:type="dcterms:W3CDTF">2011-08-01T06:04:30Z</dcterms:modified>
  <cp:revision>1</cp:revision>
  <dc:title>Presentación Servicios de Salud Mental Psicología Ilustrado Verde</dc:title>
</cp:coreProperties>
</file>