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4"/>
    <p:restoredTop sz="94610"/>
  </p:normalViewPr>
  <p:slideViewPr>
    <p:cSldViewPr snapToGrid="0" snapToObjects="1">
      <p:cViewPr varScale="1">
        <p:scale>
          <a:sx n="140" d="100"/>
          <a:sy n="140" d="100"/>
        </p:scale>
        <p:origin x="6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732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3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Shape 1"/>
          <p:cNvSpPr/>
          <p:nvPr/>
        </p:nvSpPr>
        <p:spPr>
          <a:xfrm>
            <a:off x="5486400" y="-731520"/>
            <a:ext cx="5029200" cy="5029200"/>
          </a:xfrm>
          <a:prstGeom prst="ellipse">
            <a:avLst/>
          </a:prstGeom>
          <a:solidFill>
            <a:srgbClr val="1A6B4A">
              <a:alpha val="28000"/>
            </a:srgbClr>
          </a:solidFill>
          <a:ln w="12700">
            <a:solidFill>
              <a:srgbClr val="1A6B4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4" name="Shape 2"/>
          <p:cNvSpPr/>
          <p:nvPr/>
        </p:nvSpPr>
        <p:spPr>
          <a:xfrm>
            <a:off x="6583680" y="2834640"/>
            <a:ext cx="3474720" cy="3474720"/>
          </a:xfrm>
          <a:prstGeom prst="ellipse">
            <a:avLst/>
          </a:prstGeom>
          <a:solidFill>
            <a:srgbClr val="27AE60">
              <a:alpha val="25000"/>
            </a:srgbClr>
          </a:solidFill>
          <a:ln w="12700">
            <a:solidFill>
              <a:srgbClr val="27AE60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" name="Shape 3"/>
          <p:cNvSpPr/>
          <p:nvPr/>
        </p:nvSpPr>
        <p:spPr>
          <a:xfrm>
            <a:off x="411480" y="438912"/>
            <a:ext cx="4754880" cy="402336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411480" y="438912"/>
            <a:ext cx="4754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3D2E"/>
                </a:solidFill>
              </a:rPr>
              <a:t>EMPRENDIMIENTO · 3ro. Básico · Colegio Cristiano Nicolás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1480" y="987552"/>
            <a:ext cx="6858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💰 EDUCACIÓN</a:t>
            </a:r>
            <a:endParaRPr lang="en-US" sz="5400" dirty="0"/>
          </a:p>
          <a:p>
            <a:pPr marL="0" indent="0" algn="l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FINANCIERA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457200" y="32461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39C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Presupuesto · Ahorro · Costos · Ganancias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0" name="Text 8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ECF0F1"/>
                </a:solidFill>
              </a:rPr>
              <a:t>"Quien controla su dinero, controla su futuro" · Unidad 1</a:t>
            </a:r>
            <a:endParaRPr lang="en-US" sz="1200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B506DBE5-6AF4-0C3E-75D0-6EE174B1493E}"/>
              </a:ext>
            </a:extLst>
          </p:cNvPr>
          <p:cNvSpPr/>
          <p:nvPr/>
        </p:nvSpPr>
        <p:spPr>
          <a:xfrm>
            <a:off x="6510528" y="1098683"/>
            <a:ext cx="2050292" cy="2083429"/>
          </a:xfrm>
          <a:custGeom>
            <a:avLst/>
            <a:gdLst/>
            <a:ahLst/>
            <a:cxnLst/>
            <a:rect l="l" t="t" r="r" b="b"/>
            <a:pathLst>
              <a:path w="3864153" h="3864153">
                <a:moveTo>
                  <a:pt x="0" y="0"/>
                </a:moveTo>
                <a:lnTo>
                  <a:pt x="3864153" y="0"/>
                </a:lnTo>
                <a:lnTo>
                  <a:pt x="3864153" y="3864154"/>
                </a:lnTo>
                <a:lnTo>
                  <a:pt x="0" y="386415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7198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G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ES EDUCACIÓN FINANCIERA?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78992"/>
            <a:ext cx="4114800" cy="14173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5" name="Text 3"/>
          <p:cNvSpPr/>
          <p:nvPr/>
        </p:nvSpPr>
        <p:spPr>
          <a:xfrm>
            <a:off x="411480" y="1152144"/>
            <a:ext cx="3840480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</a:rPr>
              <a:t>Es el conjunto de conocimientos y habilidades para tomar decisiones inteligentes sobre el dinero: cómo ganarlo, ahorrarlo, invertirlo y gastarlo con responsabilidad.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4663440" y="1078992"/>
            <a:ext cx="1920240" cy="1627632"/>
          </a:xfrm>
          <a:prstGeom prst="rect">
            <a:avLst/>
          </a:prstGeom>
          <a:solidFill>
            <a:srgbClr val="FFFFFF"/>
          </a:solidFill>
          <a:ln w="19050">
            <a:solidFill>
              <a:srgbClr val="27AE60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7" name="Shape 5"/>
          <p:cNvSpPr/>
          <p:nvPr/>
        </p:nvSpPr>
        <p:spPr>
          <a:xfrm>
            <a:off x="5303520" y="1170432"/>
            <a:ext cx="640080" cy="64008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8" name="Text 6"/>
          <p:cNvSpPr/>
          <p:nvPr/>
        </p:nvSpPr>
        <p:spPr>
          <a:xfrm>
            <a:off x="5303520" y="117043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📊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754880" y="1883664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3D2E"/>
                </a:solidFill>
              </a:rPr>
              <a:t>Presupuesto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754880" y="2221992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46E7A"/>
                </a:solidFill>
              </a:rPr>
              <a:t>Planificar ingresos y gastos con orden.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812280" y="1078992"/>
            <a:ext cx="1920240" cy="1627632"/>
          </a:xfrm>
          <a:prstGeom prst="rect">
            <a:avLst/>
          </a:prstGeom>
          <a:solidFill>
            <a:srgbClr val="FFFFFF"/>
          </a:solidFill>
          <a:ln w="19050">
            <a:solidFill>
              <a:srgbClr val="27AE60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12" name="Shape 10"/>
          <p:cNvSpPr/>
          <p:nvPr/>
        </p:nvSpPr>
        <p:spPr>
          <a:xfrm>
            <a:off x="7452360" y="1170432"/>
            <a:ext cx="640080" cy="64008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3" name="Text 11"/>
          <p:cNvSpPr/>
          <p:nvPr/>
        </p:nvSpPr>
        <p:spPr>
          <a:xfrm>
            <a:off x="7452360" y="117043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🐷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903720" y="1883664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3D2E"/>
                </a:solidFill>
              </a:rPr>
              <a:t>Ahorro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903720" y="2221992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46E7A"/>
                </a:solidFill>
              </a:rPr>
              <a:t>Guardar parte del dinero ganado.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663440" y="2953512"/>
            <a:ext cx="1920240" cy="1627632"/>
          </a:xfrm>
          <a:prstGeom prst="rect">
            <a:avLst/>
          </a:prstGeom>
          <a:solidFill>
            <a:srgbClr val="FFFFFF"/>
          </a:solidFill>
          <a:ln w="19050">
            <a:solidFill>
              <a:srgbClr val="27AE60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17" name="Shape 15"/>
          <p:cNvSpPr/>
          <p:nvPr/>
        </p:nvSpPr>
        <p:spPr>
          <a:xfrm>
            <a:off x="5303520" y="3044952"/>
            <a:ext cx="640080" cy="64008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8" name="Text 16"/>
          <p:cNvSpPr/>
          <p:nvPr/>
        </p:nvSpPr>
        <p:spPr>
          <a:xfrm>
            <a:off x="5303520" y="304495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🏷️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754880" y="3758184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3D2E"/>
                </a:solidFill>
              </a:rPr>
              <a:t>Costos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754880" y="4096512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46E7A"/>
                </a:solidFill>
              </a:rPr>
              <a:t>Identificar lo que cuesta producir.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812280" y="2953512"/>
            <a:ext cx="1920240" cy="1627632"/>
          </a:xfrm>
          <a:prstGeom prst="rect">
            <a:avLst/>
          </a:prstGeom>
          <a:solidFill>
            <a:srgbClr val="FFFFFF"/>
          </a:solidFill>
          <a:ln w="19050">
            <a:solidFill>
              <a:srgbClr val="27AE60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22" name="Shape 20"/>
          <p:cNvSpPr/>
          <p:nvPr/>
        </p:nvSpPr>
        <p:spPr>
          <a:xfrm>
            <a:off x="7452360" y="3044952"/>
            <a:ext cx="640080" cy="64008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3" name="Text 21"/>
          <p:cNvSpPr/>
          <p:nvPr/>
        </p:nvSpPr>
        <p:spPr>
          <a:xfrm>
            <a:off x="7452360" y="304495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📈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903720" y="3758184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3D2E"/>
                </a:solidFill>
              </a:rPr>
              <a:t>Ganancias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903720" y="4096512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46E7A"/>
                </a:solidFill>
              </a:rPr>
              <a:t>Lo que queda después de los costos.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274320" y="2633472"/>
            <a:ext cx="4114800" cy="713232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7" name="Text 25"/>
          <p:cNvSpPr/>
          <p:nvPr/>
        </p:nvSpPr>
        <p:spPr>
          <a:xfrm>
            <a:off x="384048" y="2679192"/>
            <a:ext cx="38404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3D2E"/>
                </a:solidFill>
              </a:rPr>
              <a:t>💡 El 70% de las personas nunca planifica sus gastos.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A3D2E"/>
                </a:solidFill>
              </a:rPr>
              <a:t>¡La educación financiera cambia eso!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0" y="4773168"/>
            <a:ext cx="9144000" cy="370332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9" name="Text 27"/>
          <p:cNvSpPr/>
          <p:nvPr/>
        </p:nvSpPr>
        <p:spPr>
          <a:xfrm>
            <a:off x="274320" y="4773168"/>
            <a:ext cx="8595360" cy="3703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F0F1"/>
                </a:solidFill>
              </a:rPr>
              <a:t>Emprendimiento · 3ro. Básico · Colegio Cristiano Nicolás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📊 EL PRESUPUESTO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274320" y="1024128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833"/>
                </a:solidFill>
              </a:rPr>
              <a:t>Un presupuesto es un plan que muestra cuánto dinero entra y cuánto sale. Permite controlar gastos y alcanzar metas financieras.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201168" y="1664208"/>
            <a:ext cx="1965960" cy="56692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201168" y="1664208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1. INGRESOS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185416" y="1755648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46E7A"/>
                </a:solidFill>
              </a:rPr>
              <a:t>▶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01168" y="2286000"/>
            <a:ext cx="1965960" cy="1371600"/>
          </a:xfrm>
          <a:prstGeom prst="rect">
            <a:avLst/>
          </a:prstGeom>
          <a:solidFill>
            <a:srgbClr val="E8F5E9"/>
          </a:solidFill>
          <a:ln w="1905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9" name="Text 7"/>
          <p:cNvSpPr/>
          <p:nvPr/>
        </p:nvSpPr>
        <p:spPr>
          <a:xfrm>
            <a:off x="274320" y="2359152"/>
            <a:ext cx="1810512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Dinero que recibes: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sueldo, ventas, regalos.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395728" y="1664208"/>
            <a:ext cx="1965960" cy="56692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1" name="Text 9"/>
          <p:cNvSpPr/>
          <p:nvPr/>
        </p:nvSpPr>
        <p:spPr>
          <a:xfrm>
            <a:off x="2395728" y="1664208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2. GASTOS FIJOS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379976" y="1755648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46E7A"/>
                </a:solidFill>
              </a:rPr>
              <a:t>▶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2395728" y="2286000"/>
            <a:ext cx="1965960" cy="1371600"/>
          </a:xfrm>
          <a:prstGeom prst="rect">
            <a:avLst/>
          </a:prstGeom>
          <a:solidFill>
            <a:srgbClr val="E8F5E9"/>
          </a:solidFill>
          <a:ln w="1905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4" name="Text 12"/>
          <p:cNvSpPr/>
          <p:nvPr/>
        </p:nvSpPr>
        <p:spPr>
          <a:xfrm>
            <a:off x="2468880" y="2359152"/>
            <a:ext cx="1810512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Pagos que se repiten: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alquiler, servicios.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90288" y="1664208"/>
            <a:ext cx="1965960" cy="56692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Text 14"/>
          <p:cNvSpPr/>
          <p:nvPr/>
        </p:nvSpPr>
        <p:spPr>
          <a:xfrm>
            <a:off x="4590288" y="1664208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3. GASTOS VARIABLES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574536" y="1755648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46E7A"/>
                </a:solidFill>
              </a:rPr>
              <a:t>▶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90288" y="2286000"/>
            <a:ext cx="1965960" cy="1371600"/>
          </a:xfrm>
          <a:prstGeom prst="rect">
            <a:avLst/>
          </a:prstGeom>
          <a:solidFill>
            <a:srgbClr val="E8F5E9"/>
          </a:solidFill>
          <a:ln w="1905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9" name="Text 17"/>
          <p:cNvSpPr/>
          <p:nvPr/>
        </p:nvSpPr>
        <p:spPr>
          <a:xfrm>
            <a:off x="4663440" y="2359152"/>
            <a:ext cx="1810512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Gastos que cambian: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comida, ropa.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784848" y="1664208"/>
            <a:ext cx="1965960" cy="566928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1" name="Text 19"/>
          <p:cNvSpPr/>
          <p:nvPr/>
        </p:nvSpPr>
        <p:spPr>
          <a:xfrm>
            <a:off x="6784848" y="1664208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4. AHORRO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784848" y="2286000"/>
            <a:ext cx="1965960" cy="1371600"/>
          </a:xfrm>
          <a:prstGeom prst="rect">
            <a:avLst/>
          </a:prstGeom>
          <a:solidFill>
            <a:srgbClr val="E8F5E9"/>
          </a:solidFill>
          <a:ln w="1905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3" name="Text 21"/>
          <p:cNvSpPr/>
          <p:nvPr/>
        </p:nvSpPr>
        <p:spPr>
          <a:xfrm>
            <a:off x="6858000" y="2359152"/>
            <a:ext cx="1810512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Lo que decides guardar: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mínimo 10% de ingresos.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01168" y="3794760"/>
            <a:ext cx="8741664" cy="65836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5" name="Text 23"/>
          <p:cNvSpPr/>
          <p:nvPr/>
        </p:nvSpPr>
        <p:spPr>
          <a:xfrm>
            <a:off x="292608" y="379476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39C12"/>
                </a:solidFill>
              </a:rPr>
              <a:t>FÓRMULA:  Ingresos  −  Gastos Fijos  −  Gastos Variables  =  AHORRO / SUPERÁVIT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7" name="Text 25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F0F1"/>
                </a:solidFill>
              </a:rPr>
              <a:t>Emprendimiento · 3ro. Básico · Colegio Cristiano Nicolás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🐷 ESTRATEGIAS DE AHORRO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274320" y="1024128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3D2E"/>
                </a:solidFill>
              </a:rPr>
              <a:t>Regla 50 / 30 / 20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74320" y="1508760"/>
            <a:ext cx="896112" cy="713232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274320" y="1508760"/>
            <a:ext cx="89611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50%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1207008" y="1508760"/>
            <a:ext cx="30175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8" name="Text 6"/>
          <p:cNvSpPr/>
          <p:nvPr/>
        </p:nvSpPr>
        <p:spPr>
          <a:xfrm>
            <a:off x="1298448" y="1563624"/>
            <a:ext cx="2834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NECESIDADES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Comida, transporte, servicios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2404872"/>
            <a:ext cx="896112" cy="713232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0" name="Text 8"/>
          <p:cNvSpPr/>
          <p:nvPr/>
        </p:nvSpPr>
        <p:spPr>
          <a:xfrm>
            <a:off x="274320" y="2404872"/>
            <a:ext cx="89611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30%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1207008" y="2404872"/>
            <a:ext cx="30175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2" name="Text 10"/>
          <p:cNvSpPr/>
          <p:nvPr/>
        </p:nvSpPr>
        <p:spPr>
          <a:xfrm>
            <a:off x="1298448" y="2459736"/>
            <a:ext cx="2834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DESEOS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Ropa, entretenimiento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3300984"/>
            <a:ext cx="896112" cy="713232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4" name="Text 12"/>
          <p:cNvSpPr/>
          <p:nvPr/>
        </p:nvSpPr>
        <p:spPr>
          <a:xfrm>
            <a:off x="274320" y="3300984"/>
            <a:ext cx="89611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20%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1207008" y="3300984"/>
            <a:ext cx="30175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Text 14"/>
          <p:cNvSpPr/>
          <p:nvPr/>
        </p:nvSpPr>
        <p:spPr>
          <a:xfrm>
            <a:off x="1298448" y="3355848"/>
            <a:ext cx="2834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AHORRO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Meta ahorro / emergencias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663440" y="1024128"/>
            <a:ext cx="4206240" cy="438912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8" name="Text 16"/>
          <p:cNvSpPr/>
          <p:nvPr/>
        </p:nvSpPr>
        <p:spPr>
          <a:xfrm>
            <a:off x="4663440" y="1024128"/>
            <a:ext cx="4206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3D2E"/>
                </a:solidFill>
              </a:rPr>
              <a:t>💡 TIPS DE AHORRO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663440" y="1508760"/>
            <a:ext cx="4206240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ECF0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0" name="Text 18"/>
          <p:cNvSpPr/>
          <p:nvPr/>
        </p:nvSpPr>
        <p:spPr>
          <a:xfrm>
            <a:off x="4754880" y="158191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✔ Guarda primero, gasta después.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663440" y="2057400"/>
            <a:ext cx="4206240" cy="493776"/>
          </a:xfrm>
          <a:prstGeom prst="rect">
            <a:avLst/>
          </a:prstGeom>
          <a:solidFill>
            <a:srgbClr val="ECF0F1"/>
          </a:solidFill>
          <a:ln w="12700">
            <a:solidFill>
              <a:srgbClr val="ECF0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2" name="Text 20"/>
          <p:cNvSpPr/>
          <p:nvPr/>
        </p:nvSpPr>
        <p:spPr>
          <a:xfrm>
            <a:off x="4754880" y="213055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✔ Abre una cuenta de ahorros separada.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663440" y="2606040"/>
            <a:ext cx="4206240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ECF0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4" name="Text 22"/>
          <p:cNvSpPr/>
          <p:nvPr/>
        </p:nvSpPr>
        <p:spPr>
          <a:xfrm>
            <a:off x="4754880" y="2679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✔ Evita compras impulsivas.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663440" y="3154680"/>
            <a:ext cx="4206240" cy="493776"/>
          </a:xfrm>
          <a:prstGeom prst="rect">
            <a:avLst/>
          </a:prstGeom>
          <a:solidFill>
            <a:srgbClr val="ECF0F1"/>
          </a:solidFill>
          <a:ln w="12700">
            <a:solidFill>
              <a:srgbClr val="ECF0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6" name="Text 24"/>
          <p:cNvSpPr/>
          <p:nvPr/>
        </p:nvSpPr>
        <p:spPr>
          <a:xfrm>
            <a:off x="4754880" y="322783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✔ Anota cada gasto, por pequeño que sea.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663440" y="3703320"/>
            <a:ext cx="4206240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ECF0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8" name="Text 26"/>
          <p:cNvSpPr/>
          <p:nvPr/>
        </p:nvSpPr>
        <p:spPr>
          <a:xfrm>
            <a:off x="4754880" y="377647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✔ Ahorra para una meta específica.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0" name="Text 28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F0F1"/>
                </a:solidFill>
              </a:rPr>
              <a:t>Emprendimiento · 3ro. Básico · Colegio Cristiano Nicolás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A3D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🏷️ COSTOS Y GANANCIAS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4114800" cy="438912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" name="Text 3"/>
          <p:cNvSpPr/>
          <p:nvPr/>
        </p:nvSpPr>
        <p:spPr>
          <a:xfrm>
            <a:off x="228600" y="105156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TIPOS DE COSTOS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28600" y="1536192"/>
            <a:ext cx="4114800" cy="841248"/>
          </a:xfrm>
          <a:prstGeom prst="rect">
            <a:avLst/>
          </a:prstGeom>
          <a:solidFill>
            <a:srgbClr val="E8F5E9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7" name="Text 5"/>
          <p:cNvSpPr/>
          <p:nvPr/>
        </p:nvSpPr>
        <p:spPr>
          <a:xfrm>
            <a:off x="320040" y="158191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3D2E"/>
                </a:solidFill>
              </a:rPr>
              <a:t>Costos Fijos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20040" y="1883664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46E7A"/>
                </a:solidFill>
              </a:rPr>
              <a:t>No cambian con la producción.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46E7A"/>
                </a:solidFill>
              </a:rPr>
              <a:t>Ej: alquiler, salarios fijos.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28600" y="2496312"/>
            <a:ext cx="4114800" cy="841248"/>
          </a:xfrm>
          <a:prstGeom prst="rect">
            <a:avLst/>
          </a:prstGeom>
          <a:solidFill>
            <a:srgbClr val="ECF0F1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0" name="Text 8"/>
          <p:cNvSpPr/>
          <p:nvPr/>
        </p:nvSpPr>
        <p:spPr>
          <a:xfrm>
            <a:off x="320040" y="254203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3D2E"/>
                </a:solidFill>
              </a:rPr>
              <a:t>Costos Variables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20040" y="2843784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46E7A"/>
                </a:solidFill>
              </a:rPr>
              <a:t>Cambian según producción.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46E7A"/>
                </a:solidFill>
              </a:rPr>
              <a:t>Ej: materia prima, empaques.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28600" y="3456432"/>
            <a:ext cx="4114800" cy="841248"/>
          </a:xfrm>
          <a:prstGeom prst="rect">
            <a:avLst/>
          </a:prstGeom>
          <a:solidFill>
            <a:srgbClr val="E8F5E9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3" name="Text 11"/>
          <p:cNvSpPr/>
          <p:nvPr/>
        </p:nvSpPr>
        <p:spPr>
          <a:xfrm>
            <a:off x="320040" y="350215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3D2E"/>
                </a:solidFill>
              </a:rPr>
              <a:t>Costo Total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0040" y="3803904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46E7A"/>
                </a:solidFill>
              </a:rPr>
              <a:t>Fijo + Variable.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546E7A"/>
                </a:solidFill>
              </a:rPr>
              <a:t>Es todo lo que invertiste.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663440" y="1051560"/>
            <a:ext cx="4206240" cy="438912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Text 14"/>
          <p:cNvSpPr/>
          <p:nvPr/>
        </p:nvSpPr>
        <p:spPr>
          <a:xfrm>
            <a:off x="4663440" y="1051560"/>
            <a:ext cx="4206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3D2E"/>
                </a:solidFill>
              </a:rPr>
              <a:t>CÁLCULO DE GANANCIA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663440" y="1536192"/>
            <a:ext cx="4206240" cy="114300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8" name="Text 16"/>
          <p:cNvSpPr/>
          <p:nvPr/>
        </p:nvSpPr>
        <p:spPr>
          <a:xfrm>
            <a:off x="4754880" y="1572768"/>
            <a:ext cx="4023360" cy="10698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39C12"/>
                </a:solidFill>
              </a:rPr>
              <a:t>Precio de Venta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39C12"/>
                </a:solidFill>
              </a:rPr>
              <a:t>− Costo Total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39C12"/>
                </a:solidFill>
              </a:rPr>
              <a:t>= GANANCIA (Utilidad)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4663440" y="2788920"/>
            <a:ext cx="4206240" cy="365760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0" name="Text 18"/>
          <p:cNvSpPr/>
          <p:nvPr/>
        </p:nvSpPr>
        <p:spPr>
          <a:xfrm>
            <a:off x="4663440" y="27889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EJEMPLO PRÁCTICO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663440" y="3200400"/>
            <a:ext cx="4206240" cy="1417320"/>
          </a:xfrm>
          <a:prstGeom prst="rect">
            <a:avLst/>
          </a:prstGeom>
          <a:solidFill>
            <a:srgbClr val="E8F5E9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2" name="Text 20"/>
          <p:cNvSpPr/>
          <p:nvPr/>
        </p:nvSpPr>
        <p:spPr>
          <a:xfrm>
            <a:off x="4754880" y="3246120"/>
            <a:ext cx="402336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833"/>
                </a:solidFill>
              </a:rPr>
              <a:t>Vendes limonadas:
</a:t>
            </a:r>
            <a:r>
              <a:rPr lang="en-US" sz="1300" dirty="0">
                <a:solidFill>
                  <a:srgbClr val="1C2833"/>
                </a:solidFill>
              </a:rPr>
              <a:t>Ingredientes (costo): Q5.00
Precio de venta: Q10.00
Ganancia = Q10 − Q5 = </a:t>
            </a:r>
            <a:r>
              <a:rPr lang="en-US" sz="1300" b="1" dirty="0">
                <a:solidFill>
                  <a:srgbClr val="27AE60"/>
                </a:solidFill>
              </a:rPr>
              <a:t>Q5.00 ✅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4" name="Text 22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F0F1"/>
                </a:solidFill>
              </a:rPr>
              <a:t>Emprendimiento · 3ro. Básico · Colegio Cristiano Nicolás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🌟 CASO REAL: La Tienda de Carlos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274320" y="1024128"/>
            <a:ext cx="8595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C2833"/>
                </a:solidFill>
              </a:rPr>
              <a:t>Carlos tiene 14 años y vende refrescos en el recreo. Así aplica la educación financiera: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274320" y="1508760"/>
            <a:ext cx="8595360" cy="502920"/>
          </a:xfrm>
          <a:prstGeom prst="rect">
            <a:avLst/>
          </a:prstGeom>
          <a:solidFill>
            <a:srgbClr val="FFFFFF"/>
          </a:solidFill>
          <a:ln w="1016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365760" y="1581912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3D2E"/>
                </a:solidFill>
              </a:rPr>
              <a:t>💵  Ingresos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651760" y="1581912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833"/>
                </a:solidFill>
              </a:rPr>
              <a:t>Vende 25 refrescos a Q5 c/u = Q125/día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274320" y="2075688"/>
            <a:ext cx="8595360" cy="502920"/>
          </a:xfrm>
          <a:prstGeom prst="rect">
            <a:avLst/>
          </a:prstGeom>
          <a:solidFill>
            <a:srgbClr val="ECF0F1"/>
          </a:solidFill>
          <a:ln w="1016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9" name="Text 7"/>
          <p:cNvSpPr/>
          <p:nvPr/>
        </p:nvSpPr>
        <p:spPr>
          <a:xfrm>
            <a:off x="365760" y="214884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3D2E"/>
                </a:solidFill>
              </a:rPr>
              <a:t>🏷️  Costos Variables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651760" y="2148840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833"/>
                </a:solidFill>
              </a:rPr>
              <a:t>Ingredientes + vasos + hielo = Q60/día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274320" y="2642616"/>
            <a:ext cx="8595360" cy="502920"/>
          </a:xfrm>
          <a:prstGeom prst="rect">
            <a:avLst/>
          </a:prstGeom>
          <a:solidFill>
            <a:srgbClr val="FFFFFF"/>
          </a:solidFill>
          <a:ln w="1016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2" name="Text 10"/>
          <p:cNvSpPr/>
          <p:nvPr/>
        </p:nvSpPr>
        <p:spPr>
          <a:xfrm>
            <a:off x="365760" y="2715768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3D2E"/>
                </a:solidFill>
              </a:rPr>
              <a:t>💰  Ganancia diaria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51760" y="27157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833"/>
                </a:solidFill>
              </a:rPr>
              <a:t>Q125 − Q60 = Q65 de ganancia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274320" y="3209544"/>
            <a:ext cx="8595360" cy="502920"/>
          </a:xfrm>
          <a:prstGeom prst="rect">
            <a:avLst/>
          </a:prstGeom>
          <a:solidFill>
            <a:srgbClr val="ECF0F1"/>
          </a:solidFill>
          <a:ln w="1016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5" name="Text 13"/>
          <p:cNvSpPr/>
          <p:nvPr/>
        </p:nvSpPr>
        <p:spPr>
          <a:xfrm>
            <a:off x="365760" y="3282696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3D2E"/>
                </a:solidFill>
              </a:rPr>
              <a:t>🐷  Ahorro (20%)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651760" y="3282696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833"/>
                </a:solidFill>
              </a:rPr>
              <a:t>Q13/día → Q260/mes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274320" y="3776472"/>
            <a:ext cx="8595360" cy="502920"/>
          </a:xfrm>
          <a:prstGeom prst="rect">
            <a:avLst/>
          </a:prstGeom>
          <a:solidFill>
            <a:srgbClr val="FFFFFF"/>
          </a:solidFill>
          <a:ln w="1016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8" name="Text 16"/>
          <p:cNvSpPr/>
          <p:nvPr/>
        </p:nvSpPr>
        <p:spPr>
          <a:xfrm>
            <a:off x="365760" y="3849624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3D2E"/>
                </a:solidFill>
              </a:rPr>
              <a:t>📊  Meta a 3 meses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651760" y="3849624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833"/>
                </a:solidFill>
              </a:rPr>
              <a:t>Ahorra Q780 para comprar una nevera portátil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1" name="Text 19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F0F1"/>
                </a:solidFill>
              </a:rPr>
              <a:t>Emprendimiento · 3ro. Básico · Colegio Cristiano Nicolás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3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13716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39C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💡 TIPS Y ESTRATEGIAS FINANCIERAS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41248"/>
            <a:ext cx="8229600" cy="54864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4" name="Shape 2"/>
          <p:cNvSpPr/>
          <p:nvPr/>
        </p:nvSpPr>
        <p:spPr>
          <a:xfrm>
            <a:off x="274320" y="987552"/>
            <a:ext cx="4160520" cy="1115568"/>
          </a:xfrm>
          <a:prstGeom prst="rect">
            <a:avLst/>
          </a:prstGeom>
          <a:solidFill>
            <a:srgbClr val="0D2B1E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" name="Shape 3"/>
          <p:cNvSpPr/>
          <p:nvPr/>
        </p:nvSpPr>
        <p:spPr>
          <a:xfrm>
            <a:off x="384048" y="1207008"/>
            <a:ext cx="594360" cy="594360"/>
          </a:xfrm>
          <a:prstGeom prst="ellipse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384048" y="120700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📝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78992" y="1115568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39C12"/>
                </a:solidFill>
              </a:rPr>
              <a:t>Anota todo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78992" y="148132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Registra cada ingreso y gasto sin excepción.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987552"/>
            <a:ext cx="4160520" cy="1115568"/>
          </a:xfrm>
          <a:prstGeom prst="rect">
            <a:avLst/>
          </a:prstGeom>
          <a:solidFill>
            <a:srgbClr val="0D2B1E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0" name="Shape 8"/>
          <p:cNvSpPr/>
          <p:nvPr/>
        </p:nvSpPr>
        <p:spPr>
          <a:xfrm>
            <a:off x="4864608" y="1207008"/>
            <a:ext cx="594360" cy="594360"/>
          </a:xfrm>
          <a:prstGeom prst="ellipse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1" name="Text 9"/>
          <p:cNvSpPr/>
          <p:nvPr/>
        </p:nvSpPr>
        <p:spPr>
          <a:xfrm>
            <a:off x="4864608" y="120700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🎯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5559552" y="1115568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39C12"/>
                </a:solidFill>
              </a:rPr>
              <a:t>Define metas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559552" y="148132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Ahorra con un propósito claro y concreto.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286000"/>
            <a:ext cx="4160520" cy="1115568"/>
          </a:xfrm>
          <a:prstGeom prst="rect">
            <a:avLst/>
          </a:prstGeom>
          <a:solidFill>
            <a:srgbClr val="0D2B1E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5" name="Shape 13"/>
          <p:cNvSpPr/>
          <p:nvPr/>
        </p:nvSpPr>
        <p:spPr>
          <a:xfrm>
            <a:off x="384048" y="2505456"/>
            <a:ext cx="594360" cy="594360"/>
          </a:xfrm>
          <a:prstGeom prst="ellipse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Text 14"/>
          <p:cNvSpPr/>
          <p:nvPr/>
        </p:nvSpPr>
        <p:spPr>
          <a:xfrm>
            <a:off x="384048" y="250545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🚫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078992" y="2414016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39C12"/>
                </a:solidFill>
              </a:rPr>
              <a:t>Evita deudas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78992" y="2779776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No compres a crédito lo que no puedes pagar ya.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2286000"/>
            <a:ext cx="4160520" cy="1115568"/>
          </a:xfrm>
          <a:prstGeom prst="rect">
            <a:avLst/>
          </a:prstGeom>
          <a:solidFill>
            <a:srgbClr val="0D2B1E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0" name="Shape 18"/>
          <p:cNvSpPr/>
          <p:nvPr/>
        </p:nvSpPr>
        <p:spPr>
          <a:xfrm>
            <a:off x="4864608" y="2505456"/>
            <a:ext cx="594360" cy="594360"/>
          </a:xfrm>
          <a:prstGeom prst="ellipse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1" name="Text 19"/>
          <p:cNvSpPr/>
          <p:nvPr/>
        </p:nvSpPr>
        <p:spPr>
          <a:xfrm>
            <a:off x="4864608" y="250545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📅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5559552" y="2414016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39C12"/>
                </a:solidFill>
              </a:rPr>
              <a:t>Planifica semanal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559552" y="2779776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Revisa tu presupuesto cada semana.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74320" y="3584448"/>
            <a:ext cx="4160520" cy="1115568"/>
          </a:xfrm>
          <a:prstGeom prst="rect">
            <a:avLst/>
          </a:prstGeom>
          <a:solidFill>
            <a:srgbClr val="0D2B1E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5" name="Shape 23"/>
          <p:cNvSpPr/>
          <p:nvPr/>
        </p:nvSpPr>
        <p:spPr>
          <a:xfrm>
            <a:off x="384048" y="3803904"/>
            <a:ext cx="594360" cy="594360"/>
          </a:xfrm>
          <a:prstGeom prst="ellipse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6" name="Text 24"/>
          <p:cNvSpPr/>
          <p:nvPr/>
        </p:nvSpPr>
        <p:spPr>
          <a:xfrm>
            <a:off x="384048" y="3803904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💹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1078992" y="3712464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39C12"/>
                </a:solidFill>
              </a:rPr>
              <a:t>Reinvierte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78992" y="4078224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Parte de las ganancias regresa al negocio.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754880" y="3584448"/>
            <a:ext cx="4160520" cy="1115568"/>
          </a:xfrm>
          <a:prstGeom prst="rect">
            <a:avLst/>
          </a:prstGeom>
          <a:solidFill>
            <a:srgbClr val="0D2B1E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0" name="Shape 28"/>
          <p:cNvSpPr/>
          <p:nvPr/>
        </p:nvSpPr>
        <p:spPr>
          <a:xfrm>
            <a:off x="4864608" y="3803904"/>
            <a:ext cx="594360" cy="594360"/>
          </a:xfrm>
          <a:prstGeom prst="ellipse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1" name="Text 29"/>
          <p:cNvSpPr/>
          <p:nvPr/>
        </p:nvSpPr>
        <p:spPr>
          <a:xfrm>
            <a:off x="4864608" y="3803904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🤝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5559552" y="3712464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39C12"/>
                </a:solidFill>
              </a:rPr>
              <a:t>Compara precios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559552" y="4078224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Busca proveedores baratos para reducir costos.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274320" y="91440"/>
            <a:ext cx="8595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📋 HOJA DE TRABAJO — MI PRESUPUESTO PERSONAL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74320" y="932688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Nombre: ___________________________    Grado: ___________    Fecha: _______________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28600" y="1353312"/>
            <a:ext cx="1828800" cy="384048"/>
          </a:xfrm>
          <a:prstGeom prst="rect">
            <a:avLst/>
          </a:prstGeom>
          <a:solidFill>
            <a:srgbClr val="0A3D2E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228600" y="1353312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CATEGORÍA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103120" y="1353312"/>
            <a:ext cx="3200400" cy="384048"/>
          </a:xfrm>
          <a:prstGeom prst="rect">
            <a:avLst/>
          </a:prstGeom>
          <a:solidFill>
            <a:srgbClr val="0A3D2E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8" name="Text 6"/>
          <p:cNvSpPr/>
          <p:nvPr/>
        </p:nvSpPr>
        <p:spPr>
          <a:xfrm>
            <a:off x="2103120" y="1353312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DESCRIPCIÓN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349240" y="1353312"/>
            <a:ext cx="1828800" cy="384048"/>
          </a:xfrm>
          <a:prstGeom prst="rect">
            <a:avLst/>
          </a:prstGeom>
          <a:solidFill>
            <a:srgbClr val="0A3D2E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0" name="Text 8"/>
          <p:cNvSpPr/>
          <p:nvPr/>
        </p:nvSpPr>
        <p:spPr>
          <a:xfrm>
            <a:off x="5349240" y="1353312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MONTO (Q)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7223760" y="1353312"/>
            <a:ext cx="1645920" cy="384048"/>
          </a:xfrm>
          <a:prstGeom prst="rect">
            <a:avLst/>
          </a:prstGeom>
          <a:solidFill>
            <a:srgbClr val="0A3D2E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2" name="Text 10"/>
          <p:cNvSpPr/>
          <p:nvPr/>
        </p:nvSpPr>
        <p:spPr>
          <a:xfrm>
            <a:off x="7223760" y="1353312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TIPO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28600" y="1783080"/>
            <a:ext cx="182880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4" name="Text 12"/>
          <p:cNvSpPr/>
          <p:nvPr/>
        </p:nvSpPr>
        <p:spPr>
          <a:xfrm>
            <a:off x="274320" y="1837944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Ingreso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103120" y="1783080"/>
            <a:ext cx="320040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Text 14"/>
          <p:cNvSpPr/>
          <p:nvPr/>
        </p:nvSpPr>
        <p:spPr>
          <a:xfrm>
            <a:off x="2148840" y="1837944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Mesada / Ventas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349240" y="1783080"/>
            <a:ext cx="182880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8" name="Text 16"/>
          <p:cNvSpPr/>
          <p:nvPr/>
        </p:nvSpPr>
        <p:spPr>
          <a:xfrm>
            <a:off x="5394960" y="1837944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223760" y="1783080"/>
            <a:ext cx="164592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0" name="Text 18"/>
          <p:cNvSpPr/>
          <p:nvPr/>
        </p:nvSpPr>
        <p:spPr>
          <a:xfrm>
            <a:off x="7269480" y="1837944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Ingreso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28600" y="2167128"/>
            <a:ext cx="1828800" cy="347472"/>
          </a:xfrm>
          <a:prstGeom prst="rect">
            <a:avLst/>
          </a:prstGeom>
          <a:solidFill>
            <a:srgbClr val="ECF0F1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2" name="Text 20"/>
          <p:cNvSpPr/>
          <p:nvPr/>
        </p:nvSpPr>
        <p:spPr>
          <a:xfrm>
            <a:off x="274320" y="2221992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Gasto Fijo 1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103120" y="2167128"/>
            <a:ext cx="3200400" cy="347472"/>
          </a:xfrm>
          <a:prstGeom prst="rect">
            <a:avLst/>
          </a:prstGeom>
          <a:solidFill>
            <a:srgbClr val="ECF0F1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4" name="Text 22"/>
          <p:cNvSpPr/>
          <p:nvPr/>
        </p:nvSpPr>
        <p:spPr>
          <a:xfrm>
            <a:off x="2148840" y="2221992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349240" y="2167128"/>
            <a:ext cx="1828800" cy="347472"/>
          </a:xfrm>
          <a:prstGeom prst="rect">
            <a:avLst/>
          </a:prstGeom>
          <a:solidFill>
            <a:srgbClr val="ECF0F1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6" name="Text 24"/>
          <p:cNvSpPr/>
          <p:nvPr/>
        </p:nvSpPr>
        <p:spPr>
          <a:xfrm>
            <a:off x="5394960" y="2221992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223760" y="2167128"/>
            <a:ext cx="1645920" cy="347472"/>
          </a:xfrm>
          <a:prstGeom prst="rect">
            <a:avLst/>
          </a:prstGeom>
          <a:solidFill>
            <a:srgbClr val="ECF0F1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8" name="Text 26"/>
          <p:cNvSpPr/>
          <p:nvPr/>
        </p:nvSpPr>
        <p:spPr>
          <a:xfrm>
            <a:off x="7269480" y="2221992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Gasto Fijo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28600" y="2551176"/>
            <a:ext cx="182880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0" name="Text 28"/>
          <p:cNvSpPr/>
          <p:nvPr/>
        </p:nvSpPr>
        <p:spPr>
          <a:xfrm>
            <a:off x="274320" y="2606040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Gasto Fijo 2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103120" y="2551176"/>
            <a:ext cx="320040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2" name="Text 30"/>
          <p:cNvSpPr/>
          <p:nvPr/>
        </p:nvSpPr>
        <p:spPr>
          <a:xfrm>
            <a:off x="2148840" y="2606040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5349240" y="2551176"/>
            <a:ext cx="182880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4" name="Text 32"/>
          <p:cNvSpPr/>
          <p:nvPr/>
        </p:nvSpPr>
        <p:spPr>
          <a:xfrm>
            <a:off x="5394960" y="2606040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223760" y="2551176"/>
            <a:ext cx="164592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6" name="Text 34"/>
          <p:cNvSpPr/>
          <p:nvPr/>
        </p:nvSpPr>
        <p:spPr>
          <a:xfrm>
            <a:off x="7269480" y="2606040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Gasto Fijo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228600" y="2935224"/>
            <a:ext cx="1828800" cy="347472"/>
          </a:xfrm>
          <a:prstGeom prst="rect">
            <a:avLst/>
          </a:prstGeom>
          <a:solidFill>
            <a:srgbClr val="ECF0F1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8" name="Text 36"/>
          <p:cNvSpPr/>
          <p:nvPr/>
        </p:nvSpPr>
        <p:spPr>
          <a:xfrm>
            <a:off x="274320" y="2990088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Gasto Variable 1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2103120" y="2935224"/>
            <a:ext cx="3200400" cy="347472"/>
          </a:xfrm>
          <a:prstGeom prst="rect">
            <a:avLst/>
          </a:prstGeom>
          <a:solidFill>
            <a:srgbClr val="ECF0F1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40" name="Text 38"/>
          <p:cNvSpPr/>
          <p:nvPr/>
        </p:nvSpPr>
        <p:spPr>
          <a:xfrm>
            <a:off x="2148840" y="2990088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5349240" y="2935224"/>
            <a:ext cx="1828800" cy="347472"/>
          </a:xfrm>
          <a:prstGeom prst="rect">
            <a:avLst/>
          </a:prstGeom>
          <a:solidFill>
            <a:srgbClr val="ECF0F1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42" name="Text 40"/>
          <p:cNvSpPr/>
          <p:nvPr/>
        </p:nvSpPr>
        <p:spPr>
          <a:xfrm>
            <a:off x="5394960" y="2990088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7223760" y="2935224"/>
            <a:ext cx="1645920" cy="347472"/>
          </a:xfrm>
          <a:prstGeom prst="rect">
            <a:avLst/>
          </a:prstGeom>
          <a:solidFill>
            <a:srgbClr val="ECF0F1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44" name="Text 42"/>
          <p:cNvSpPr/>
          <p:nvPr/>
        </p:nvSpPr>
        <p:spPr>
          <a:xfrm>
            <a:off x="7269480" y="2990088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Gasto Var.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228600" y="3319272"/>
            <a:ext cx="182880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46" name="Text 44"/>
          <p:cNvSpPr/>
          <p:nvPr/>
        </p:nvSpPr>
        <p:spPr>
          <a:xfrm>
            <a:off x="274320" y="3374136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Gasto Variable 2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2103120" y="3319272"/>
            <a:ext cx="320040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48" name="Text 46"/>
          <p:cNvSpPr/>
          <p:nvPr/>
        </p:nvSpPr>
        <p:spPr>
          <a:xfrm>
            <a:off x="2148840" y="3374136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5349240" y="3319272"/>
            <a:ext cx="182880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0" name="Text 48"/>
          <p:cNvSpPr/>
          <p:nvPr/>
        </p:nvSpPr>
        <p:spPr>
          <a:xfrm>
            <a:off x="5394960" y="3374136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7223760" y="3319272"/>
            <a:ext cx="1645920" cy="347472"/>
          </a:xfrm>
          <a:prstGeom prst="rect">
            <a:avLst/>
          </a:prstGeom>
          <a:solidFill>
            <a:srgbClr val="E8F5E9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2" name="Text 50"/>
          <p:cNvSpPr/>
          <p:nvPr/>
        </p:nvSpPr>
        <p:spPr>
          <a:xfrm>
            <a:off x="7269480" y="337413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</a:rPr>
              <a:t>Gasto Var.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28600" y="3703320"/>
            <a:ext cx="1828800" cy="347472"/>
          </a:xfrm>
          <a:prstGeom prst="rect">
            <a:avLst/>
          </a:prstGeom>
          <a:solidFill>
            <a:srgbClr val="F39C12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4" name="Text 52"/>
          <p:cNvSpPr/>
          <p:nvPr/>
        </p:nvSpPr>
        <p:spPr>
          <a:xfrm>
            <a:off x="274320" y="3758184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3D2E"/>
                </a:solidFill>
              </a:rPr>
              <a:t>AHORRO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2103120" y="3703320"/>
            <a:ext cx="3200400" cy="347472"/>
          </a:xfrm>
          <a:prstGeom prst="rect">
            <a:avLst/>
          </a:prstGeom>
          <a:solidFill>
            <a:srgbClr val="F39C12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6" name="Text 54"/>
          <p:cNvSpPr/>
          <p:nvPr/>
        </p:nvSpPr>
        <p:spPr>
          <a:xfrm>
            <a:off x="2148840" y="3758184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3D2E"/>
                </a:solidFill>
              </a:rPr>
              <a:t>Meta de ahorro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5349240" y="3703320"/>
            <a:ext cx="1828800" cy="347472"/>
          </a:xfrm>
          <a:prstGeom prst="rect">
            <a:avLst/>
          </a:prstGeom>
          <a:solidFill>
            <a:srgbClr val="F39C12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8" name="Text 56"/>
          <p:cNvSpPr/>
          <p:nvPr/>
        </p:nvSpPr>
        <p:spPr>
          <a:xfrm>
            <a:off x="5394960" y="3758184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7223760" y="3703320"/>
            <a:ext cx="1645920" cy="347472"/>
          </a:xfrm>
          <a:prstGeom prst="rect">
            <a:avLst/>
          </a:prstGeom>
          <a:solidFill>
            <a:srgbClr val="F39C12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0" name="Text 58"/>
          <p:cNvSpPr/>
          <p:nvPr/>
        </p:nvSpPr>
        <p:spPr>
          <a:xfrm>
            <a:off x="7269480" y="3758184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3D2E"/>
                </a:solidFill>
              </a:rPr>
              <a:t>Ahorro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228600" y="4224528"/>
            <a:ext cx="8686800" cy="38404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2" name="Text 60"/>
          <p:cNvSpPr/>
          <p:nvPr/>
        </p:nvSpPr>
        <p:spPr>
          <a:xfrm>
            <a:off x="320040" y="4224528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TOTAL INGRESOS: Q______   −   TOTAL GASTOS: Q______   =   SALDO DISPONIBLE: Q______</a:t>
            </a:r>
            <a:endParaRPr lang="en-US" sz="1200" dirty="0"/>
          </a:p>
        </p:txBody>
      </p:sp>
      <p:sp>
        <p:nvSpPr>
          <p:cNvPr id="63" name="Text 61"/>
          <p:cNvSpPr/>
          <p:nvPr/>
        </p:nvSpPr>
        <p:spPr>
          <a:xfrm>
            <a:off x="274320" y="466344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46E7A"/>
                </a:solidFill>
              </a:rPr>
              <a:t>Reflexión: ¿Qué cambiarías en tu presupuesto para ahorrar más? ___________________________________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664</Words>
  <Application>Microsoft Macintosh PowerPoint</Application>
  <PresentationFormat>Presentación en pantalla (16:9)</PresentationFormat>
  <Paragraphs>139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Samuel Lopez</cp:lastModifiedBy>
  <cp:revision>2</cp:revision>
  <dcterms:created xsi:type="dcterms:W3CDTF">2026-05-20T21:27:59Z</dcterms:created>
  <dcterms:modified xsi:type="dcterms:W3CDTF">2026-05-21T04:06:58Z</dcterms:modified>
</cp:coreProperties>
</file>