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5143500" type="screen16x9"/>
  <p:notesSz cx="5143500" cy="9144000"/>
  <p:embeddedFontLst>
    <p:embeddedFont>
      <p:font typeface="Epilogue" panose="020B0604020202020204" charset="0"/>
      <p:regular r:id="rId11"/>
    </p:embeddedFont>
    <p:embeddedFont>
      <p:font typeface="Epilogue Bold" panose="020B0604020202020204" charset="0"/>
      <p:regular r:id="rId12"/>
    </p:embeddedFont>
    <p:embeddedFont>
      <p:font typeface="Fraunces Medium" panose="020B0604020202020204" charset="0"/>
      <p:regular r:id="rId1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631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8AFCC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E26"/>
          </a:solidFill>
          <a:ln/>
        </p:spPr>
        <p:txBody>
          <a:bodyPr/>
          <a:lstStyle/>
          <a:p>
            <a:endParaRPr lang="es-GT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247775"/>
            <a:ext cx="4722763" cy="1328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Lógica y Ciudadanía: El Arte del Razonamiento Válido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96119" y="2789337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Un curso de filosofía para desarrollar el pensamiento crítico, reconocer argumentos válidos y ejercer una ciudadanía más consciente y fundamentada.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496119" y="3791026"/>
            <a:ext cx="681261" cy="266402"/>
          </a:xfrm>
          <a:prstGeom prst="roundRect">
            <a:avLst>
              <a:gd name="adj" fmla="val 17880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 sz="3200"/>
          </a:p>
        </p:txBody>
      </p:sp>
      <p:sp>
        <p:nvSpPr>
          <p:cNvPr id="6" name="Text 3"/>
          <p:cNvSpPr/>
          <p:nvPr/>
        </p:nvSpPr>
        <p:spPr>
          <a:xfrm>
            <a:off x="581174" y="3833517"/>
            <a:ext cx="96835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FILOSOFÍA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1248221" y="3791026"/>
            <a:ext cx="984796" cy="266402"/>
          </a:xfrm>
          <a:prstGeom prst="roundRect">
            <a:avLst>
              <a:gd name="adj" fmla="val 17880"/>
            </a:avLst>
          </a:prstGeom>
          <a:noFill/>
          <a:ln/>
          <a:effectLst>
            <a:outerShdw blurRad="101600" dist="50800" dir="16200000" algn="bl" rotWithShape="0">
              <a:srgbClr val="8C98CA">
                <a:alpha val="100000"/>
              </a:srgbClr>
            </a:outerShdw>
          </a:effectLst>
        </p:spPr>
        <p:txBody>
          <a:bodyPr/>
          <a:lstStyle/>
          <a:p>
            <a:endParaRPr lang="es-GT" sz="3200"/>
          </a:p>
        </p:txBody>
      </p:sp>
      <p:sp>
        <p:nvSpPr>
          <p:cNvPr id="8" name="Text 5"/>
          <p:cNvSpPr/>
          <p:nvPr/>
        </p:nvSpPr>
        <p:spPr>
          <a:xfrm>
            <a:off x="1453754" y="3833517"/>
            <a:ext cx="1271885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8C98CA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LÓGICA FORMAL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303859" y="3791026"/>
            <a:ext cx="787896" cy="266402"/>
          </a:xfrm>
          <a:prstGeom prst="roundRect">
            <a:avLst>
              <a:gd name="adj" fmla="val 17880"/>
            </a:avLst>
          </a:prstGeom>
          <a:noFill/>
          <a:ln/>
          <a:effectLst>
            <a:outerShdw blurRad="101600" dist="50800" dir="16200000" algn="bl" rotWithShape="0">
              <a:srgbClr val="8C98CA">
                <a:alpha val="100000"/>
              </a:srgbClr>
            </a:outerShdw>
          </a:effectLst>
        </p:spPr>
        <p:txBody>
          <a:bodyPr/>
          <a:lstStyle/>
          <a:p>
            <a:endParaRPr lang="es-GT" sz="3200"/>
          </a:p>
        </p:txBody>
      </p:sp>
      <p:sp>
        <p:nvSpPr>
          <p:cNvPr id="10" name="Text 7"/>
          <p:cNvSpPr/>
          <p:nvPr/>
        </p:nvSpPr>
        <p:spPr>
          <a:xfrm>
            <a:off x="2725639" y="3833517"/>
            <a:ext cx="107498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8C98CA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CIUDADANÍA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538163"/>
            <a:ext cx="5185172" cy="293823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0201" y="674043"/>
            <a:ext cx="497086" cy="244376"/>
          </a:xfrm>
          <a:prstGeom prst="roundRect">
            <a:avLst>
              <a:gd name="adj" fmla="val 18274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4" name="Text 1"/>
          <p:cNvSpPr/>
          <p:nvPr/>
        </p:nvSpPr>
        <p:spPr>
          <a:xfrm>
            <a:off x="6089898" y="713854"/>
            <a:ext cx="794891" cy="164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1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010201" y="968201"/>
            <a:ext cx="2642369" cy="12459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La Lógica como Ciencia del Pensamiento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010201" y="2338685"/>
            <a:ext cx="3035325" cy="11377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La </a:t>
            </a:r>
            <a:r>
              <a:rPr lang="en-US" sz="12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lógica formal</a:t>
            </a:r>
            <a:r>
              <a:rPr lang="en-US" sz="12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estudia los principios de la inferencia válida para distinguir el razonamiento correcto </a:t>
            </a: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del</a:t>
            </a:r>
            <a:r>
              <a:rPr lang="en-US" sz="12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incorrecto, más allá del contenido específico de los argumentos.</a:t>
            </a:r>
            <a:endParaRPr lang="en-US" sz="1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3756645"/>
            <a:ext cx="4013597" cy="9887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00460" y="3903836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Origen etimológico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700460" y="4228442"/>
            <a:ext cx="3662065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Del griego </a:t>
            </a:r>
            <a:r>
              <a:rPr lang="en-US" sz="1400" i="1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logos</a:t>
            </a: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: palabra, discurso y razón.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4285" y="3756645"/>
            <a:ext cx="4013597" cy="9887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38626" y="3903836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Objetivo central</a:t>
            </a:r>
            <a:endParaRPr lang="en-US" sz="2000" dirty="0"/>
          </a:p>
        </p:txBody>
      </p:sp>
      <p:sp>
        <p:nvSpPr>
          <p:cNvPr id="12" name="Text 7"/>
          <p:cNvSpPr/>
          <p:nvPr/>
        </p:nvSpPr>
        <p:spPr>
          <a:xfrm>
            <a:off x="4838626" y="4186237"/>
            <a:ext cx="3662065" cy="5591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Proporcionar herramientas para el análisis crítico en cualquier ámbito del conocimiento.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425351"/>
            <a:ext cx="1376586" cy="249882"/>
          </a:xfrm>
          <a:prstGeom prst="roundRect">
            <a:avLst>
              <a:gd name="adj" fmla="val 18169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4" name="Text 1"/>
          <p:cNvSpPr/>
          <p:nvPr/>
        </p:nvSpPr>
        <p:spPr>
          <a:xfrm>
            <a:off x="577155" y="465832"/>
            <a:ext cx="1671712" cy="168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1 — CONTINUACIÓN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96119" y="726728"/>
            <a:ext cx="4722763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Características de la Lógica Formal</a:t>
            </a:r>
            <a:endParaRPr lang="en-US" sz="2650" dirty="0"/>
          </a:p>
        </p:txBody>
      </p:sp>
      <p:sp>
        <p:nvSpPr>
          <p:cNvPr id="6" name="Shape 3"/>
          <p:cNvSpPr/>
          <p:nvPr/>
        </p:nvSpPr>
        <p:spPr>
          <a:xfrm>
            <a:off x="496119" y="1764506"/>
            <a:ext cx="2297013" cy="1834679"/>
          </a:xfrm>
          <a:prstGeom prst="roundRect">
            <a:avLst>
              <a:gd name="adj" fmla="val 3093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7" name="Text 4"/>
          <p:cNvSpPr/>
          <p:nvPr/>
        </p:nvSpPr>
        <p:spPr>
          <a:xfrm>
            <a:off x="635943" y="1904330"/>
            <a:ext cx="2017365" cy="562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Estructura sobre contenido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35943" y="2403797"/>
            <a:ext cx="2017365" cy="1405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Se enfoca en las leyes que rigen las </a:t>
            </a:r>
            <a:r>
              <a:rPr lang="en-US" sz="11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formas mentales</a:t>
            </a: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: idea, juicio y raciocinio, independientemente del tema tratado.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921868" y="1764506"/>
            <a:ext cx="2297013" cy="1834679"/>
          </a:xfrm>
          <a:prstGeom prst="roundRect">
            <a:avLst>
              <a:gd name="adj" fmla="val 3093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0" name="Text 7"/>
          <p:cNvSpPr/>
          <p:nvPr/>
        </p:nvSpPr>
        <p:spPr>
          <a:xfrm>
            <a:off x="3061692" y="1904330"/>
            <a:ext cx="1688976" cy="281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Método científico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3061692" y="2192685"/>
            <a:ext cx="2017365" cy="11240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Permite comprobar hipótesis y teorías mediante la </a:t>
            </a:r>
            <a:r>
              <a:rPr lang="en-US" sz="11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validación del pensamiento</a:t>
            </a: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estructurado.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96119" y="3727921"/>
            <a:ext cx="4722763" cy="990228"/>
          </a:xfrm>
          <a:prstGeom prst="roundRect">
            <a:avLst>
              <a:gd name="adj" fmla="val 5731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3" name="Text 10"/>
          <p:cNvSpPr/>
          <p:nvPr/>
        </p:nvSpPr>
        <p:spPr>
          <a:xfrm>
            <a:off x="635943" y="3867745"/>
            <a:ext cx="1688976" cy="281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Universalidad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577155" y="4156100"/>
            <a:ext cx="4641726" cy="562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Sus principios son aplicables en </a:t>
            </a:r>
            <a:r>
              <a:rPr lang="en-US" sz="11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cualquier ámbito</a:t>
            </a: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del conocimiento humano: ciencia, derecho, política y vida cotidiana.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89855"/>
            <a:ext cx="273769" cy="110430"/>
          </a:xfrm>
          <a:prstGeom prst="roundRect">
            <a:avLst>
              <a:gd name="adj" fmla="val 21567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38609" y="411063"/>
            <a:ext cx="645988" cy="68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2</a:t>
            </a:r>
            <a:endParaRPr lang="en-US" sz="400" dirty="0"/>
          </a:p>
        </p:txBody>
      </p:sp>
      <p:sp>
        <p:nvSpPr>
          <p:cNvPr id="4" name="Text 2"/>
          <p:cNvSpPr/>
          <p:nvPr/>
        </p:nvSpPr>
        <p:spPr>
          <a:xfrm>
            <a:off x="496119" y="514423"/>
            <a:ext cx="2459608" cy="9951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¿Qué es un Argumento?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8609" y="1402008"/>
            <a:ext cx="3989412" cy="7644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Un argumento es un </a:t>
            </a:r>
            <a:r>
              <a:rPr lang="en-US" sz="14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conjunto de proposiciones concatenadas</a:t>
            </a: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que buscan justificar una conclusión. Su fuerza radica en la relación lógica entre sus partes.</a:t>
            </a:r>
            <a:endParaRPr lang="en-US" sz="1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t="20834" b="24862"/>
          <a:stretch>
            <a:fillRect/>
          </a:stretch>
        </p:blipFill>
        <p:spPr>
          <a:xfrm>
            <a:off x="4782807" y="1139484"/>
            <a:ext cx="4255685" cy="2311022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684" y="3753533"/>
            <a:ext cx="106263" cy="1062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26430" y="3751338"/>
            <a:ext cx="1004515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Antecedente (Premisas)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726430" y="3938348"/>
            <a:ext cx="2457304" cy="428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Proposiciones que sirven de base o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punto de partida.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3753533"/>
            <a:ext cx="106263" cy="10626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458394" y="3751338"/>
            <a:ext cx="1100138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Consecuente (Conclusión)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3458394" y="3939546"/>
            <a:ext cx="2337495" cy="454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Proposición que se deriva de las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000" dirty="0" err="1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premisas</a:t>
            </a: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.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6686" y="3753533"/>
            <a:ext cx="106263" cy="10626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190431" y="3751338"/>
            <a:ext cx="88597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Inferencia</a:t>
            </a:r>
            <a:endParaRPr lang="en-US" sz="1050" dirty="0"/>
          </a:p>
        </p:txBody>
      </p:sp>
      <p:sp>
        <p:nvSpPr>
          <p:cNvPr id="15" name="Text 9"/>
          <p:cNvSpPr/>
          <p:nvPr/>
        </p:nvSpPr>
        <p:spPr>
          <a:xfrm>
            <a:off x="6190430" y="3939546"/>
            <a:ext cx="2848061" cy="2877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Proceso mental que genera conocimiento nuevo a partir de lo ya conocido.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89855"/>
            <a:ext cx="273993" cy="110430"/>
          </a:xfrm>
          <a:prstGeom prst="roundRect">
            <a:avLst>
              <a:gd name="adj" fmla="val 21567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38609" y="411063"/>
            <a:ext cx="646212" cy="68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3</a:t>
            </a:r>
            <a:endParaRPr lang="en-US" sz="400" dirty="0"/>
          </a:p>
        </p:txBody>
      </p:sp>
      <p:sp>
        <p:nvSpPr>
          <p:cNvPr id="4" name="Text 2"/>
          <p:cNvSpPr/>
          <p:nvPr/>
        </p:nvSpPr>
        <p:spPr>
          <a:xfrm>
            <a:off x="496119" y="500356"/>
            <a:ext cx="27781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La Estructura del Silogismo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96119" y="789012"/>
            <a:ext cx="7958769" cy="518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El silogismo es un </a:t>
            </a:r>
            <a:r>
              <a:rPr lang="en-US" sz="12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razonamiento deductivo</a:t>
            </a:r>
            <a:r>
              <a:rPr lang="en-US" sz="12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con estructura proposicional estricta, compuesto por dos premisas y </a:t>
            </a:r>
            <a:r>
              <a:rPr lang="en-US" sz="1200" dirty="0" err="1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una</a:t>
            </a:r>
            <a:r>
              <a:rPr lang="en-US" sz="12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00" dirty="0" err="1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conclusión</a:t>
            </a:r>
            <a:r>
              <a:rPr lang="en-US" sz="12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que se derivan necesariamente.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913879"/>
            <a:ext cx="8151763" cy="3730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67310" y="1431792"/>
            <a:ext cx="1803246" cy="225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Conclusión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467310" y="1721313"/>
            <a:ext cx="1987578" cy="270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78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Dedución necesaria derivada de las premisas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12951" y="2657999"/>
            <a:ext cx="1803247" cy="225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Premisa Menor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88908" y="2947520"/>
            <a:ext cx="1827290" cy="270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78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Proposición particular que presenta el caso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467310" y="3291139"/>
            <a:ext cx="1803246" cy="225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Premisa Mayor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467310" y="3580660"/>
            <a:ext cx="1987578" cy="270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78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Proposición universal que establece la regla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496119" y="4684291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El silogismo conecta tres términos — </a:t>
            </a:r>
            <a:r>
              <a:rPr lang="en-US" sz="5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mayor</a:t>
            </a:r>
            <a:r>
              <a:rPr lang="en-US" sz="5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, </a:t>
            </a:r>
            <a:r>
              <a:rPr lang="en-US" sz="5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medio</a:t>
            </a:r>
            <a:r>
              <a:rPr lang="en-US" sz="5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y </a:t>
            </a:r>
            <a:r>
              <a:rPr lang="en-US" sz="5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menor</a:t>
            </a:r>
            <a:r>
              <a:rPr lang="en-US" sz="5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— de forma que la conclusión sea una consecuencia lógica inevitable de las premisas.</a:t>
            </a:r>
            <a:endParaRPr lang="en-US" sz="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512415"/>
            <a:ext cx="951681" cy="228451"/>
          </a:xfrm>
          <a:prstGeom prst="roundRect">
            <a:avLst>
              <a:gd name="adj" fmla="val 18570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4" name="Text 1"/>
          <p:cNvSpPr/>
          <p:nvPr/>
        </p:nvSpPr>
        <p:spPr>
          <a:xfrm>
            <a:off x="4000872" y="550292"/>
            <a:ext cx="1257374" cy="152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3 — REGLAS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25119" y="785813"/>
            <a:ext cx="4722763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Reglas de Oro para un Silogismo Válido</a:t>
            </a:r>
            <a:endParaRPr lang="en-US" sz="2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1743521"/>
            <a:ext cx="2305124" cy="14829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001890" y="1838176"/>
            <a:ext cx="151507" cy="1893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1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4065612" y="2248495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Solo tres términos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065612" y="2513186"/>
            <a:ext cx="2024137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Mayor, medio y menor. Un cuarto término invalida el razonamiento.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2683" y="1743521"/>
            <a:ext cx="2305199" cy="148299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19529" y="1838176"/>
            <a:ext cx="151507" cy="1893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2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6483176" y="2248495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Término medio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483176" y="2513186"/>
            <a:ext cx="2024211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Nunca aparece en la conclusión y debe ser </a:t>
            </a:r>
            <a:r>
              <a:rPr lang="en-US" sz="9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universal</a:t>
            </a: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al menos una vez en las premisas.</a:t>
            </a:r>
            <a:endParaRPr lang="en-US" sz="9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3338959"/>
            <a:ext cx="4722763" cy="129205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210746" y="3433614"/>
            <a:ext cx="151507" cy="1893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3</a:t>
            </a:r>
            <a:endParaRPr lang="en-US" sz="1150" dirty="0"/>
          </a:p>
        </p:txBody>
      </p:sp>
      <p:sp>
        <p:nvSpPr>
          <p:cNvPr id="16" name="Text 10"/>
          <p:cNvSpPr/>
          <p:nvPr/>
        </p:nvSpPr>
        <p:spPr>
          <a:xfrm>
            <a:off x="4065612" y="3843933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Extensión correcta</a:t>
            </a: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4065612" y="4108624"/>
            <a:ext cx="444177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Los términos no pueden tener mayor extensión en la conclusión que en las premisas.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628724"/>
            <a:ext cx="666452" cy="266402"/>
          </a:xfrm>
          <a:prstGeom prst="roundRect">
            <a:avLst>
              <a:gd name="adj" fmla="val 17880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81174" y="671215"/>
            <a:ext cx="953542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PRÁCTICA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951830"/>
            <a:ext cx="430113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Ejercicio de Aplicación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496119" y="1749177"/>
            <a:ext cx="243720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Silogismo para analizar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496119" y="2130103"/>
            <a:ext cx="19050" cy="1162273"/>
          </a:xfrm>
          <a:prstGeom prst="roundRect">
            <a:avLst>
              <a:gd name="adj" fmla="val 60000"/>
            </a:avLst>
          </a:prstGeom>
          <a:solidFill>
            <a:srgbClr val="8C98CA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7" name="Text 5"/>
          <p:cNvSpPr/>
          <p:nvPr/>
        </p:nvSpPr>
        <p:spPr>
          <a:xfrm>
            <a:off x="708720" y="2257648"/>
            <a:ext cx="369034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Premisa mayor:</a:t>
            </a: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Todos los ciudadanos tienen derechos.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Premisa menor:</a:t>
            </a: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María es ciudadana.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Conclusión:</a:t>
            </a: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María tiene derechos.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96119" y="3451920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Identifica el </a:t>
            </a:r>
            <a:r>
              <a:rPr lang="en-US" sz="11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término medio</a:t>
            </a: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y verifica si la conclusión se deriva lógicamente de las premisas.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49701" y="1766888"/>
            <a:ext cx="1880592" cy="1336700"/>
          </a:xfrm>
          <a:prstGeom prst="roundRect">
            <a:avLst>
              <a:gd name="adj" fmla="val 4454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0" name="Text 8"/>
          <p:cNvSpPr/>
          <p:nvPr/>
        </p:nvSpPr>
        <p:spPr>
          <a:xfrm>
            <a:off x="4896222" y="1913409"/>
            <a:ext cx="158755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 Análisis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896222" y="2276624"/>
            <a:ext cx="158755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¿Cuál es el término medio? ¿Es universal?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772052" y="1766888"/>
            <a:ext cx="1880592" cy="1336700"/>
          </a:xfrm>
          <a:prstGeom prst="roundRect">
            <a:avLst>
              <a:gd name="adj" fmla="val 4454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3" name="Text 11"/>
          <p:cNvSpPr/>
          <p:nvPr/>
        </p:nvSpPr>
        <p:spPr>
          <a:xfrm>
            <a:off x="6918573" y="1913409"/>
            <a:ext cx="158755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 Validez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918573" y="2276624"/>
            <a:ext cx="158755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¿La conclusión tiene mayor extensión que las premisas?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749701" y="3245346"/>
            <a:ext cx="3902943" cy="1109886"/>
          </a:xfrm>
          <a:prstGeom prst="roundRect">
            <a:avLst>
              <a:gd name="adj" fmla="val 5365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 14"/>
          <p:cNvSpPr/>
          <p:nvPr/>
        </p:nvSpPr>
        <p:spPr>
          <a:xfrm>
            <a:off x="4896222" y="339186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💬</a:t>
            </a: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 Reflexión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896222" y="3755082"/>
            <a:ext cx="36099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¿Cómo cambia nuestra percepción al aplicar reglas de razonamiento válido?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775543"/>
            <a:ext cx="499816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Razonar para Transformar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431131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La lógica no es solo teoría abstracta: es la </a:t>
            </a:r>
            <a:r>
              <a:rPr lang="en-US" sz="11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herramienta fundamental</a:t>
            </a: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para construir una sociedad informada, crítica y democrática.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271043"/>
            <a:ext cx="4722763" cy="2096839"/>
          </a:xfrm>
          <a:prstGeom prst="roundRect">
            <a:avLst>
              <a:gd name="adj" fmla="val 2840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6" name="Shape 3"/>
          <p:cNvSpPr/>
          <p:nvPr/>
        </p:nvSpPr>
        <p:spPr>
          <a:xfrm>
            <a:off x="3929881" y="2275805"/>
            <a:ext cx="2356619" cy="1043657"/>
          </a:xfrm>
          <a:prstGeom prst="rect">
            <a:avLst/>
          </a:prstGeom>
          <a:solidFill>
            <a:srgbClr val="283157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7" name="Text 4"/>
          <p:cNvSpPr/>
          <p:nvPr/>
        </p:nvSpPr>
        <p:spPr>
          <a:xfrm>
            <a:off x="4071640" y="241756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De la opinión…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2724076"/>
            <a:ext cx="20731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Al razonamiento sin fundamento.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86500" y="2275805"/>
            <a:ext cx="2356619" cy="1043657"/>
          </a:xfrm>
          <a:prstGeom prst="rect">
            <a:avLst/>
          </a:prstGeom>
          <a:solidFill>
            <a:srgbClr val="283157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10" name="Shape 7"/>
          <p:cNvSpPr/>
          <p:nvPr/>
        </p:nvSpPr>
        <p:spPr>
          <a:xfrm>
            <a:off x="6286500" y="2275805"/>
            <a:ext cx="19050" cy="1043657"/>
          </a:xfrm>
          <a:prstGeom prst="roundRect">
            <a:avLst>
              <a:gd name="adj" fmla="val 312558"/>
            </a:avLst>
          </a:prstGeom>
          <a:solidFill>
            <a:srgbClr val="414A70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11" name="Text 8"/>
          <p:cNvSpPr/>
          <p:nvPr/>
        </p:nvSpPr>
        <p:spPr>
          <a:xfrm>
            <a:off x="6428259" y="2417564"/>
            <a:ext cx="18786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…a la fundamentación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8259" y="2724076"/>
            <a:ext cx="20731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Argumentos válidos, estructurados y verificables.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929881" y="3319463"/>
            <a:ext cx="4713238" cy="1043657"/>
          </a:xfrm>
          <a:prstGeom prst="rect">
            <a:avLst/>
          </a:prstGeom>
          <a:solidFill>
            <a:srgbClr val="283157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14" name="Shape 11"/>
          <p:cNvSpPr/>
          <p:nvPr/>
        </p:nvSpPr>
        <p:spPr>
          <a:xfrm>
            <a:off x="3929881" y="3319463"/>
            <a:ext cx="4713238" cy="19050"/>
          </a:xfrm>
          <a:prstGeom prst="roundRect">
            <a:avLst>
              <a:gd name="adj" fmla="val 312558"/>
            </a:avLst>
          </a:prstGeom>
          <a:solidFill>
            <a:srgbClr val="414A70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15" name="Text 12"/>
          <p:cNvSpPr/>
          <p:nvPr/>
        </p:nvSpPr>
        <p:spPr>
          <a:xfrm>
            <a:off x="4071640" y="346122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¡Actúa hoy!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71640" y="3767733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Cuestiona, estructura y valida tus ideas para ser un ciudadano más consciente.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537</Words>
  <Application>Microsoft Office PowerPoint</Application>
  <PresentationFormat>Presentación en pantalla (16:9)</PresentationFormat>
  <Paragraphs>82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Epilogue</vt:lpstr>
      <vt:lpstr>Twemoji Mozilla</vt:lpstr>
      <vt:lpstr>Arial</vt:lpstr>
      <vt:lpstr>Fraunces Medium</vt:lpstr>
      <vt:lpstr>Epilogue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NFE Assistant</dc:creator>
  <cp:lastModifiedBy>Noé Oscar Anibal Molina Guzmán</cp:lastModifiedBy>
  <cp:revision>2</cp:revision>
  <dcterms:created xsi:type="dcterms:W3CDTF">2026-07-06T04:14:00Z</dcterms:created>
  <dcterms:modified xsi:type="dcterms:W3CDTF">2026-07-06T04:25:45Z</dcterms:modified>
</cp:coreProperties>
</file>