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8"/>
  </p:notesMasterIdLst>
  <p:sldIdLst>
    <p:sldId id="256" r:id="rId2"/>
    <p:sldId id="257" r:id="rId3"/>
    <p:sldId id="271" r:id="rId4"/>
    <p:sldId id="270" r:id="rId5"/>
    <p:sldId id="258" r:id="rId6"/>
    <p:sldId id="259" r:id="rId7"/>
    <p:sldId id="264" r:id="rId8"/>
    <p:sldId id="265" r:id="rId9"/>
    <p:sldId id="266" r:id="rId10"/>
    <p:sldId id="267" r:id="rId11"/>
    <p:sldId id="268" r:id="rId12"/>
    <p:sldId id="269" r:id="rId13"/>
    <p:sldId id="260" r:id="rId14"/>
    <p:sldId id="261" r:id="rId15"/>
    <p:sldId id="262" r:id="rId16"/>
    <p:sldId id="263" r:id="rId17"/>
  </p:sldIdLst>
  <p:sldSz cx="14630400" cy="8229600"/>
  <p:notesSz cx="8229600" cy="14630400"/>
  <p:embeddedFontLst>
    <p:embeddedFont>
      <p:font typeface="Poppins Light" panose="020B0604020202020204" charset="0"/>
      <p:regular r:id="rId19"/>
    </p:embeddedFont>
    <p:embeddedFont>
      <p:font typeface="Calibri" panose="020F0502020204030204" pitchFamily="34" charset="0"/>
      <p:regular r:id="rId20"/>
      <p:bold r:id="rId21"/>
      <p:italic r:id="rId22"/>
      <p:boldItalic r:id="rId23"/>
    </p:embeddedFont>
    <p:embeddedFont>
      <p:font typeface="Roboto Light" panose="020B0604020202020204" charset="0"/>
      <p:regular r:id="rId24"/>
    </p:embeddedFont>
  </p:embeddedFontLst>
  <p:defaultText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60" d="100"/>
          <a:sy n="60" d="100"/>
        </p:scale>
        <p:origin x="66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7043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9191A"/>
          </a:solidFill>
          <a:ln/>
        </p:spPr>
      </p:sp>
      <p:sp>
        <p:nvSpPr>
          <p:cNvPr id="3" name="Shape 1"/>
          <p:cNvSpPr/>
          <p:nvPr/>
        </p:nvSpPr>
        <p:spPr>
          <a:xfrm>
            <a:off x="0" y="0"/>
            <a:ext cx="14630400" cy="8229600"/>
          </a:xfrm>
          <a:prstGeom prst="rect">
            <a:avLst/>
          </a:prstGeom>
          <a:solidFill>
            <a:srgbClr val="05050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9191A"/>
          </a:solidFill>
          <a:ln/>
        </p:spPr>
      </p:sp>
      <p:sp>
        <p:nvSpPr>
          <p:cNvPr id="3" name="Shape 1"/>
          <p:cNvSpPr/>
          <p:nvPr/>
        </p:nvSpPr>
        <p:spPr>
          <a:xfrm>
            <a:off x="0" y="0"/>
            <a:ext cx="14630400" cy="8229600"/>
          </a:xfrm>
          <a:prstGeom prst="rect">
            <a:avLst/>
          </a:prstGeom>
          <a:solidFill>
            <a:srgbClr val="05050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9191A"/>
          </a:solidFill>
          <a:ln/>
        </p:spPr>
      </p:sp>
      <p:sp>
        <p:nvSpPr>
          <p:cNvPr id="3" name="Shape 1"/>
          <p:cNvSpPr/>
          <p:nvPr/>
        </p:nvSpPr>
        <p:spPr>
          <a:xfrm>
            <a:off x="0" y="0"/>
            <a:ext cx="14630400" cy="8229600"/>
          </a:xfrm>
          <a:prstGeom prst="rect">
            <a:avLst/>
          </a:prstGeom>
          <a:solidFill>
            <a:srgbClr val="05050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9191A"/>
          </a:solidFill>
          <a:ln/>
        </p:spPr>
      </p:sp>
      <p:sp>
        <p:nvSpPr>
          <p:cNvPr id="3" name="Shape 1"/>
          <p:cNvSpPr/>
          <p:nvPr/>
        </p:nvSpPr>
        <p:spPr>
          <a:xfrm>
            <a:off x="0" y="0"/>
            <a:ext cx="14630400" cy="8229600"/>
          </a:xfrm>
          <a:prstGeom prst="rect">
            <a:avLst/>
          </a:prstGeom>
          <a:solidFill>
            <a:srgbClr val="05050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9191A"/>
          </a:solidFill>
          <a:ln/>
        </p:spPr>
      </p:sp>
      <p:sp>
        <p:nvSpPr>
          <p:cNvPr id="3" name="Shape 1"/>
          <p:cNvSpPr/>
          <p:nvPr/>
        </p:nvSpPr>
        <p:spPr>
          <a:xfrm>
            <a:off x="0" y="0"/>
            <a:ext cx="14630400" cy="8229600"/>
          </a:xfrm>
          <a:prstGeom prst="rect">
            <a:avLst/>
          </a:prstGeom>
          <a:solidFill>
            <a:srgbClr val="05050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9191A"/>
          </a:solidFill>
          <a:ln/>
        </p:spPr>
      </p:sp>
      <p:sp>
        <p:nvSpPr>
          <p:cNvPr id="3" name="Shape 1"/>
          <p:cNvSpPr/>
          <p:nvPr/>
        </p:nvSpPr>
        <p:spPr>
          <a:xfrm>
            <a:off x="0" y="0"/>
            <a:ext cx="14630400" cy="8229600"/>
          </a:xfrm>
          <a:prstGeom prst="rect">
            <a:avLst/>
          </a:prstGeom>
          <a:solidFill>
            <a:srgbClr val="05050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9191A"/>
          </a:solidFill>
          <a:ln/>
        </p:spPr>
      </p:sp>
      <p:sp>
        <p:nvSpPr>
          <p:cNvPr id="3" name="Shape 1"/>
          <p:cNvSpPr/>
          <p:nvPr/>
        </p:nvSpPr>
        <p:spPr>
          <a:xfrm>
            <a:off x="0" y="0"/>
            <a:ext cx="14630400" cy="8229600"/>
          </a:xfrm>
          <a:prstGeom prst="rect">
            <a:avLst/>
          </a:prstGeom>
          <a:solidFill>
            <a:srgbClr val="05050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9191A"/>
          </a:solidFill>
          <a:ln/>
        </p:spPr>
      </p:sp>
      <p:sp>
        <p:nvSpPr>
          <p:cNvPr id="3" name="Shape 1"/>
          <p:cNvSpPr/>
          <p:nvPr/>
        </p:nvSpPr>
        <p:spPr>
          <a:xfrm>
            <a:off x="0" y="0"/>
            <a:ext cx="14630400" cy="8229600"/>
          </a:xfrm>
          <a:prstGeom prst="rect">
            <a:avLst/>
          </a:prstGeom>
          <a:solidFill>
            <a:srgbClr val="05050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jpeg"/><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1.jpeg"/><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1.jpeg"/><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eg"/><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1.jpeg"/><Relationship Id="rId1" Type="http://schemas.openxmlformats.org/officeDocument/2006/relationships/slideLayout" Target="../slideLayouts/slideLayout5.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3" name="Text 0"/>
          <p:cNvSpPr/>
          <p:nvPr/>
        </p:nvSpPr>
        <p:spPr>
          <a:xfrm>
            <a:off x="553158" y="1896512"/>
            <a:ext cx="7556421" cy="1417558"/>
          </a:xfrm>
          <a:prstGeom prst="rect">
            <a:avLst/>
          </a:prstGeom>
          <a:noFill/>
          <a:ln/>
        </p:spPr>
        <p:txBody>
          <a:bodyPr wrap="square" lIns="0" tIns="0" rIns="0" bIns="0" rtlCol="0" anchor="t"/>
          <a:lstStyle/>
          <a:p>
            <a:pPr marL="0" indent="0" algn="l">
              <a:lnSpc>
                <a:spcPts val="5550"/>
              </a:lnSpc>
              <a:buNone/>
            </a:pPr>
            <a:r>
              <a:rPr lang="en-US" sz="4800" dirty="0">
                <a:solidFill>
                  <a:srgbClr val="F2F2F3"/>
                </a:solidFill>
                <a:latin typeface="Poppins Light" pitchFamily="34" charset="0"/>
                <a:ea typeface="Poppins Light" pitchFamily="34" charset="-122"/>
                <a:cs typeface="Poppins Light" pitchFamily="34" charset="-120"/>
              </a:rPr>
              <a:t>Magnitudes Físicas: Escalares y Vectoriales</a:t>
            </a:r>
            <a:endParaRPr lang="en-US" sz="4800" dirty="0"/>
          </a:p>
        </p:txBody>
      </p:sp>
      <p:sp>
        <p:nvSpPr>
          <p:cNvPr id="4" name="Text 1"/>
          <p:cNvSpPr/>
          <p:nvPr/>
        </p:nvSpPr>
        <p:spPr>
          <a:xfrm>
            <a:off x="793790" y="3941802"/>
            <a:ext cx="7556421" cy="3389440"/>
          </a:xfrm>
          <a:prstGeom prst="rect">
            <a:avLst/>
          </a:prstGeom>
          <a:noFill/>
          <a:ln/>
        </p:spPr>
        <p:txBody>
          <a:bodyPr wrap="square" lIns="0" tIns="0" rIns="0" bIns="0" rtlCol="0" anchor="t"/>
          <a:lstStyle/>
          <a:p>
            <a:pPr marL="0" indent="0" algn="l">
              <a:buNone/>
            </a:pPr>
            <a:r>
              <a:rPr lang="en-US" sz="3600" dirty="0">
                <a:solidFill>
                  <a:srgbClr val="E5E0DF"/>
                </a:solidFill>
                <a:latin typeface="Roboto Light" pitchFamily="34" charset="0"/>
                <a:ea typeface="Roboto Light" pitchFamily="34" charset="-122"/>
                <a:cs typeface="Roboto Light" pitchFamily="34" charset="-120"/>
              </a:rPr>
              <a:t>Las magnitudes físicas son esenciales para describir el mundo. Comprenden desde la longitud y la masa hasta el tiempo. </a:t>
            </a:r>
            <a:r>
              <a:rPr lang="en-US" sz="3600" dirty="0" smtClean="0">
                <a:solidFill>
                  <a:srgbClr val="E5E0DF"/>
                </a:solidFill>
                <a:latin typeface="Roboto Light" pitchFamily="34" charset="0"/>
                <a:ea typeface="Roboto Light" pitchFamily="34" charset="-122"/>
                <a:cs typeface="Roboto Light" pitchFamily="34" charset="-120"/>
              </a:rPr>
              <a:t>Exploraremos las </a:t>
            </a:r>
            <a:r>
              <a:rPr lang="en-US" sz="3600" dirty="0">
                <a:solidFill>
                  <a:srgbClr val="E5E0DF"/>
                </a:solidFill>
                <a:latin typeface="Roboto Light" pitchFamily="34" charset="0"/>
                <a:ea typeface="Roboto Light" pitchFamily="34" charset="-122"/>
                <a:cs typeface="Roboto Light" pitchFamily="34" charset="-120"/>
              </a:rPr>
              <a:t>diferencias entre magnitudes escalares y vectoriales. </a:t>
            </a:r>
            <a:endParaRPr lang="en-US" sz="3600" dirty="0"/>
          </a:p>
        </p:txBody>
      </p:sp>
      <p:sp>
        <p:nvSpPr>
          <p:cNvPr id="7" name="Text 4"/>
          <p:cNvSpPr/>
          <p:nvPr/>
        </p:nvSpPr>
        <p:spPr>
          <a:xfrm>
            <a:off x="5975509" y="7561179"/>
            <a:ext cx="2374702" cy="396835"/>
          </a:xfrm>
          <a:prstGeom prst="rect">
            <a:avLst/>
          </a:prstGeom>
          <a:noFill/>
          <a:ln/>
        </p:spPr>
        <p:txBody>
          <a:bodyPr wrap="none" lIns="0" tIns="0" rIns="0" bIns="0" rtlCol="0" anchor="t"/>
          <a:lstStyle/>
          <a:p>
            <a:pPr marL="0" indent="0" algn="l">
              <a:lnSpc>
                <a:spcPts val="3100"/>
              </a:lnSpc>
              <a:buNone/>
            </a:pPr>
            <a:r>
              <a:rPr lang="en-US" sz="2200" b="1" dirty="0">
                <a:solidFill>
                  <a:srgbClr val="E5E0DF"/>
                </a:solidFill>
                <a:latin typeface="Roboto Bold" pitchFamily="34" charset="0"/>
                <a:ea typeface="Roboto Bold" pitchFamily="34" charset="-122"/>
                <a:cs typeface="Roboto Bold" pitchFamily="34" charset="-120"/>
              </a:rPr>
              <a:t>por Neftaly  Mérida</a:t>
            </a:r>
            <a:endParaRPr lang="en-US" sz="2200" dirty="0"/>
          </a:p>
        </p:txBody>
      </p:sp>
      <p:pic>
        <p:nvPicPr>
          <p:cNvPr id="3074" name="Picture 2" descr="LO NATURAL DE LA FÍSICA: SISTEMAS DE UNIDAD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0211" y="1797903"/>
            <a:ext cx="6086259" cy="4287798"/>
          </a:xfrm>
          <a:prstGeom prst="rect">
            <a:avLst/>
          </a:prstGeom>
          <a:noFill/>
          <a:extLst>
            <a:ext uri="{909E8E84-426E-40DD-AFC4-6F175D3DCCD1}">
              <a14:hiddenFill xmlns:a14="http://schemas.microsoft.com/office/drawing/2010/main">
                <a:solidFill>
                  <a:srgbClr val="FFFFFF"/>
                </a:solidFill>
              </a14:hiddenFill>
            </a:ext>
          </a:extLst>
        </p:spPr>
      </p:pic>
      <p:sp>
        <p:nvSpPr>
          <p:cNvPr id="8" name="Rectángulo 7"/>
          <p:cNvSpPr/>
          <p:nvPr/>
        </p:nvSpPr>
        <p:spPr>
          <a:xfrm>
            <a:off x="12698188" y="7759597"/>
            <a:ext cx="1932211" cy="45285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GT"/>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Imágenes de Fondo Blanco - Descarga gratuita en Freepi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4630400" cy="8229600"/>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586461" y="380965"/>
            <a:ext cx="4611181" cy="3046988"/>
          </a:xfrm>
          <a:prstGeom prst="rect">
            <a:avLst/>
          </a:prstGeom>
        </p:spPr>
        <p:txBody>
          <a:bodyPr wrap="square">
            <a:spAutoFit/>
          </a:bodyPr>
          <a:lstStyle/>
          <a:p>
            <a:r>
              <a:rPr lang="es-ES" sz="3200" b="1" dirty="0">
                <a:solidFill>
                  <a:srgbClr val="404040"/>
                </a:solidFill>
                <a:latin typeface="Arial" panose="020B0604020202020204" pitchFamily="34" charset="0"/>
                <a:cs typeface="Arial" panose="020B0604020202020204" pitchFamily="34" charset="0"/>
              </a:rPr>
              <a:t>Vectores opuestos: </a:t>
            </a:r>
            <a:r>
              <a:rPr lang="es-ES" sz="3200" dirty="0">
                <a:solidFill>
                  <a:srgbClr val="404040"/>
                </a:solidFill>
                <a:latin typeface="Arial" panose="020B0604020202020204" pitchFamily="34" charset="0"/>
                <a:cs typeface="Arial" panose="020B0604020202020204" pitchFamily="34" charset="0"/>
              </a:rPr>
              <a:t>se caracterizan por tener la misma dirección y magnitud, pero su sentido es opuesto. Por ejemplo:</a:t>
            </a:r>
            <a:endParaRPr lang="es-GT" sz="3200" dirty="0">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3"/>
          <a:stretch>
            <a:fillRect/>
          </a:stretch>
        </p:blipFill>
        <p:spPr>
          <a:xfrm>
            <a:off x="938689" y="3808918"/>
            <a:ext cx="3729564" cy="3729564"/>
          </a:xfrm>
          <a:prstGeom prst="rect">
            <a:avLst/>
          </a:prstGeom>
        </p:spPr>
      </p:pic>
      <p:sp>
        <p:nvSpPr>
          <p:cNvPr id="5" name="Rectángulo 4"/>
          <p:cNvSpPr/>
          <p:nvPr/>
        </p:nvSpPr>
        <p:spPr>
          <a:xfrm>
            <a:off x="8133347" y="433136"/>
            <a:ext cx="5951621" cy="2554545"/>
          </a:xfrm>
          <a:prstGeom prst="rect">
            <a:avLst/>
          </a:prstGeom>
        </p:spPr>
        <p:txBody>
          <a:bodyPr wrap="square">
            <a:spAutoFit/>
          </a:bodyPr>
          <a:lstStyle/>
          <a:p>
            <a:r>
              <a:rPr lang="es-ES" sz="3200" b="1" dirty="0">
                <a:latin typeface="Arial" panose="020B0604020202020204" pitchFamily="34" charset="0"/>
                <a:cs typeface="Arial" panose="020B0604020202020204" pitchFamily="34" charset="0"/>
              </a:rPr>
              <a:t>Vectores concurrentes o angulares: </a:t>
            </a:r>
            <a:r>
              <a:rPr lang="es-ES" sz="3200" dirty="0">
                <a:latin typeface="Arial" panose="020B0604020202020204" pitchFamily="34" charset="0"/>
                <a:cs typeface="Arial" panose="020B0604020202020204" pitchFamily="34" charset="0"/>
              </a:rPr>
              <a:t>son aquellos cuyas líneas de acción pasan por el mismo punto, es decir, se intersecan. Por ejemplo</a:t>
            </a:r>
            <a:r>
              <a:rPr lang="es-ES" dirty="0">
                <a:latin typeface="Arial" panose="020B0604020202020204" pitchFamily="34" charset="0"/>
                <a:cs typeface="Arial" panose="020B0604020202020204" pitchFamily="34" charset="0"/>
              </a:rPr>
              <a:t>:</a:t>
            </a:r>
            <a:endParaRPr lang="es-GT" dirty="0">
              <a:latin typeface="Arial" panose="020B0604020202020204" pitchFamily="34" charset="0"/>
              <a:cs typeface="Arial" panose="020B0604020202020204" pitchFamily="34" charset="0"/>
            </a:endParaRPr>
          </a:p>
        </p:txBody>
      </p:sp>
      <p:pic>
        <p:nvPicPr>
          <p:cNvPr id="6" name="Imagen 5"/>
          <p:cNvPicPr>
            <a:picLocks noChangeAspect="1"/>
          </p:cNvPicPr>
          <p:nvPr/>
        </p:nvPicPr>
        <p:blipFill>
          <a:blip r:embed="rId4"/>
          <a:stretch>
            <a:fillRect/>
          </a:stretch>
        </p:blipFill>
        <p:spPr>
          <a:xfrm>
            <a:off x="8791074" y="3438139"/>
            <a:ext cx="4100343" cy="4100343"/>
          </a:xfrm>
          <a:prstGeom prst="rect">
            <a:avLst/>
          </a:prstGeom>
        </p:spPr>
      </p:pic>
    </p:spTree>
    <p:extLst>
      <p:ext uri="{BB962C8B-B14F-4D97-AF65-F5344CB8AC3E}">
        <p14:creationId xmlns:p14="http://schemas.microsoft.com/office/powerpoint/2010/main" val="10722424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Imágenes de Fondo Blanco - Descarga gratuita en Freepi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4630400" cy="8229600"/>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432718" y="300754"/>
            <a:ext cx="4700755" cy="2554545"/>
          </a:xfrm>
          <a:prstGeom prst="rect">
            <a:avLst/>
          </a:prstGeom>
        </p:spPr>
        <p:txBody>
          <a:bodyPr wrap="square">
            <a:spAutoFit/>
          </a:bodyPr>
          <a:lstStyle/>
          <a:p>
            <a:r>
              <a:rPr lang="es-ES" sz="3200" b="1" dirty="0">
                <a:solidFill>
                  <a:srgbClr val="404040"/>
                </a:solidFill>
                <a:latin typeface="Arial" panose="020B0604020202020204" pitchFamily="34" charset="0"/>
                <a:cs typeface="Arial" panose="020B0604020202020204" pitchFamily="34" charset="0"/>
              </a:rPr>
              <a:t>Vectores equipolentes o iguales: </a:t>
            </a:r>
            <a:r>
              <a:rPr lang="es-ES" sz="3200" dirty="0">
                <a:solidFill>
                  <a:srgbClr val="404040"/>
                </a:solidFill>
                <a:latin typeface="Arial" panose="020B0604020202020204" pitchFamily="34" charset="0"/>
                <a:cs typeface="Arial" panose="020B0604020202020204" pitchFamily="34" charset="0"/>
              </a:rPr>
              <a:t>son aquellos vectores con igual módulo, dirección y sentido. Por ejemplo:</a:t>
            </a:r>
            <a:endParaRPr lang="es-GT" sz="3200" dirty="0">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3"/>
          <a:stretch>
            <a:fillRect/>
          </a:stretch>
        </p:blipFill>
        <p:spPr>
          <a:xfrm>
            <a:off x="447813" y="3288632"/>
            <a:ext cx="4313666" cy="4313666"/>
          </a:xfrm>
          <a:prstGeom prst="rect">
            <a:avLst/>
          </a:prstGeom>
        </p:spPr>
      </p:pic>
      <p:sp>
        <p:nvSpPr>
          <p:cNvPr id="5" name="Rectángulo 4"/>
          <p:cNvSpPr/>
          <p:nvPr/>
        </p:nvSpPr>
        <p:spPr>
          <a:xfrm>
            <a:off x="8542073" y="546974"/>
            <a:ext cx="4644538" cy="2062103"/>
          </a:xfrm>
          <a:prstGeom prst="rect">
            <a:avLst/>
          </a:prstGeom>
        </p:spPr>
        <p:txBody>
          <a:bodyPr wrap="square">
            <a:spAutoFit/>
          </a:bodyPr>
          <a:lstStyle/>
          <a:p>
            <a:r>
              <a:rPr lang="es-ES" sz="3200" b="1" dirty="0">
                <a:latin typeface="Arial" panose="020B0604020202020204" pitchFamily="34" charset="0"/>
                <a:cs typeface="Arial" panose="020B0604020202020204" pitchFamily="34" charset="0"/>
              </a:rPr>
              <a:t>Vectores coplanarios: </a:t>
            </a:r>
            <a:r>
              <a:rPr lang="es-ES" sz="3200" dirty="0">
                <a:latin typeface="Arial" panose="020B0604020202020204" pitchFamily="34" charset="0"/>
                <a:cs typeface="Arial" panose="020B0604020202020204" pitchFamily="34" charset="0"/>
              </a:rPr>
              <a:t>son aquellos que están en un mismo plano. Por ejemplo: </a:t>
            </a:r>
            <a:r>
              <a:rPr lang="es-ES" sz="3200" dirty="0"/>
              <a:t>​​​​​​​</a:t>
            </a:r>
            <a:endParaRPr lang="es-GT" sz="3200" dirty="0"/>
          </a:p>
        </p:txBody>
      </p:sp>
      <p:pic>
        <p:nvPicPr>
          <p:cNvPr id="6" name="Imagen 5"/>
          <p:cNvPicPr>
            <a:picLocks noChangeAspect="1"/>
          </p:cNvPicPr>
          <p:nvPr/>
        </p:nvPicPr>
        <p:blipFill>
          <a:blip r:embed="rId4"/>
          <a:stretch>
            <a:fillRect/>
          </a:stretch>
        </p:blipFill>
        <p:spPr>
          <a:xfrm>
            <a:off x="8173105" y="2855299"/>
            <a:ext cx="4885728" cy="4885728"/>
          </a:xfrm>
          <a:prstGeom prst="rect">
            <a:avLst/>
          </a:prstGeom>
        </p:spPr>
      </p:pic>
    </p:spTree>
    <p:extLst>
      <p:ext uri="{BB962C8B-B14F-4D97-AF65-F5344CB8AC3E}">
        <p14:creationId xmlns:p14="http://schemas.microsoft.com/office/powerpoint/2010/main" val="1871372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Imágenes de Fondo Blanco - Descarga gratuita en Freepi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4630400" cy="8229600"/>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801687" y="522831"/>
            <a:ext cx="4251576" cy="2554545"/>
          </a:xfrm>
          <a:prstGeom prst="rect">
            <a:avLst/>
          </a:prstGeom>
        </p:spPr>
        <p:txBody>
          <a:bodyPr wrap="square">
            <a:spAutoFit/>
          </a:bodyPr>
          <a:lstStyle/>
          <a:p>
            <a:pPr algn="just"/>
            <a:r>
              <a:rPr lang="es-ES" sz="3200" b="1" dirty="0">
                <a:latin typeface="Arial" panose="020B0604020202020204" pitchFamily="34" charset="0"/>
                <a:cs typeface="Arial" panose="020B0604020202020204" pitchFamily="34" charset="0"/>
              </a:rPr>
              <a:t>Vectores colineales: </a:t>
            </a:r>
            <a:r>
              <a:rPr lang="es-ES" sz="3200" dirty="0">
                <a:latin typeface="Arial" panose="020B0604020202020204" pitchFamily="34" charset="0"/>
                <a:cs typeface="Arial" panose="020B0604020202020204" pitchFamily="34" charset="0"/>
              </a:rPr>
              <a:t>sus líneas de acción se encuentran sobre una misma recta. Por ejemplo:</a:t>
            </a:r>
            <a:endParaRPr lang="es-GT" sz="3200" dirty="0">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3"/>
          <a:stretch>
            <a:fillRect/>
          </a:stretch>
        </p:blipFill>
        <p:spPr>
          <a:xfrm>
            <a:off x="658164" y="3569819"/>
            <a:ext cx="4089444" cy="4089444"/>
          </a:xfrm>
          <a:prstGeom prst="rect">
            <a:avLst/>
          </a:prstGeom>
        </p:spPr>
      </p:pic>
      <p:sp>
        <p:nvSpPr>
          <p:cNvPr id="5" name="Rectángulo 4"/>
          <p:cNvSpPr/>
          <p:nvPr/>
        </p:nvSpPr>
        <p:spPr>
          <a:xfrm>
            <a:off x="7910153" y="522831"/>
            <a:ext cx="5276458" cy="3046988"/>
          </a:xfrm>
          <a:prstGeom prst="rect">
            <a:avLst/>
          </a:prstGeom>
        </p:spPr>
        <p:txBody>
          <a:bodyPr wrap="square">
            <a:spAutoFit/>
          </a:bodyPr>
          <a:lstStyle/>
          <a:p>
            <a:pPr algn="just"/>
            <a:r>
              <a:rPr lang="es-ES" sz="3200" b="1" dirty="0">
                <a:solidFill>
                  <a:srgbClr val="404040"/>
                </a:solidFill>
                <a:latin typeface="Arial" panose="020B0604020202020204" pitchFamily="34" charset="0"/>
                <a:cs typeface="Arial" panose="020B0604020202020204" pitchFamily="34" charset="0"/>
              </a:rPr>
              <a:t>Vectores axiales o pseudovectores: </a:t>
            </a:r>
            <a:r>
              <a:rPr lang="es-ES" sz="3200" dirty="0">
                <a:solidFill>
                  <a:srgbClr val="404040"/>
                </a:solidFill>
                <a:latin typeface="Arial" panose="020B0604020202020204" pitchFamily="34" charset="0"/>
                <a:cs typeface="Arial" panose="020B0604020202020204" pitchFamily="34" charset="0"/>
              </a:rPr>
              <a:t>son los que están ligados a efectos de giro. La dirección señala el eje de rotación del segmento. Por ejemplo:</a:t>
            </a:r>
            <a:endParaRPr lang="es-GT" sz="3200" dirty="0">
              <a:latin typeface="Arial" panose="020B0604020202020204" pitchFamily="34" charset="0"/>
              <a:cs typeface="Arial" panose="020B0604020202020204" pitchFamily="34" charset="0"/>
            </a:endParaRPr>
          </a:p>
        </p:txBody>
      </p:sp>
      <p:pic>
        <p:nvPicPr>
          <p:cNvPr id="6" name="Imagen 5"/>
          <p:cNvPicPr>
            <a:picLocks noChangeAspect="1"/>
          </p:cNvPicPr>
          <p:nvPr/>
        </p:nvPicPr>
        <p:blipFill>
          <a:blip r:embed="rId4"/>
          <a:stretch>
            <a:fillRect/>
          </a:stretch>
        </p:blipFill>
        <p:spPr>
          <a:xfrm>
            <a:off x="9340274" y="3569819"/>
            <a:ext cx="2728553" cy="4433899"/>
          </a:xfrm>
          <a:prstGeom prst="rect">
            <a:avLst/>
          </a:prstGeom>
        </p:spPr>
      </p:pic>
    </p:spTree>
    <p:extLst>
      <p:ext uri="{BB962C8B-B14F-4D97-AF65-F5344CB8AC3E}">
        <p14:creationId xmlns:p14="http://schemas.microsoft.com/office/powerpoint/2010/main" val="28683965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1194554"/>
            <a:ext cx="7556421" cy="1417558"/>
          </a:xfrm>
          <a:prstGeom prst="rect">
            <a:avLst/>
          </a:prstGeom>
          <a:noFill/>
          <a:ln/>
        </p:spPr>
        <p:txBody>
          <a:bodyPr wrap="square" lIns="0" tIns="0" rIns="0" bIns="0" rtlCol="0" anchor="t"/>
          <a:lstStyle/>
          <a:p>
            <a:pPr marL="0" indent="0" algn="l">
              <a:lnSpc>
                <a:spcPts val="5550"/>
              </a:lnSpc>
              <a:buNone/>
            </a:pPr>
            <a:r>
              <a:rPr lang="en-US" sz="4450" dirty="0">
                <a:solidFill>
                  <a:srgbClr val="F2F2F3"/>
                </a:solidFill>
                <a:latin typeface="Poppins Light" pitchFamily="34" charset="0"/>
                <a:ea typeface="Poppins Light" pitchFamily="34" charset="-122"/>
                <a:cs typeface="Poppins Light" pitchFamily="34" charset="-120"/>
              </a:rPr>
              <a:t>Operaciones con Vectores: Suma y Resta</a:t>
            </a:r>
            <a:endParaRPr lang="en-US" sz="4450" dirty="0"/>
          </a:p>
        </p:txBody>
      </p:sp>
      <p:pic>
        <p:nvPicPr>
          <p:cNvPr id="4" name="Image 1" descr="preencoded.png"/>
          <p:cNvPicPr>
            <a:picLocks noChangeAspect="1"/>
          </p:cNvPicPr>
          <p:nvPr/>
        </p:nvPicPr>
        <p:blipFill>
          <a:blip r:embed="rId4"/>
          <a:stretch>
            <a:fillRect/>
          </a:stretch>
        </p:blipFill>
        <p:spPr>
          <a:xfrm>
            <a:off x="793790" y="2952274"/>
            <a:ext cx="1134070" cy="1360884"/>
          </a:xfrm>
          <a:prstGeom prst="rect">
            <a:avLst/>
          </a:prstGeom>
        </p:spPr>
      </p:pic>
      <p:sp>
        <p:nvSpPr>
          <p:cNvPr id="5" name="Text 1"/>
          <p:cNvSpPr/>
          <p:nvPr/>
        </p:nvSpPr>
        <p:spPr>
          <a:xfrm>
            <a:off x="2268022" y="3179088"/>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E5E0DF"/>
                </a:solidFill>
                <a:latin typeface="Poppins Light" pitchFamily="34" charset="0"/>
                <a:ea typeface="Poppins Light" pitchFamily="34" charset="-122"/>
                <a:cs typeface="Poppins Light" pitchFamily="34" charset="-120"/>
              </a:rPr>
              <a:t>Gráfico</a:t>
            </a:r>
            <a:endParaRPr lang="en-US" sz="2200" dirty="0"/>
          </a:p>
        </p:txBody>
      </p:sp>
      <p:sp>
        <p:nvSpPr>
          <p:cNvPr id="6" name="Text 2"/>
          <p:cNvSpPr/>
          <p:nvPr/>
        </p:nvSpPr>
        <p:spPr>
          <a:xfrm>
            <a:off x="2268022" y="3669506"/>
            <a:ext cx="6082189" cy="362903"/>
          </a:xfrm>
          <a:prstGeom prst="rect">
            <a:avLst/>
          </a:prstGeom>
          <a:noFill/>
          <a:ln/>
        </p:spPr>
        <p:txBody>
          <a:bodyPr wrap="none" lIns="0" tIns="0" rIns="0" bIns="0" rtlCol="0" anchor="t"/>
          <a:lstStyle/>
          <a:p>
            <a:pPr marL="0" indent="0" algn="l">
              <a:lnSpc>
                <a:spcPts val="2850"/>
              </a:lnSpc>
              <a:buNone/>
            </a:pPr>
            <a:r>
              <a:rPr lang="en-US" sz="1750" dirty="0">
                <a:solidFill>
                  <a:srgbClr val="E5E0DF"/>
                </a:solidFill>
                <a:latin typeface="Roboto Light" pitchFamily="34" charset="0"/>
                <a:ea typeface="Roboto Light" pitchFamily="34" charset="-122"/>
                <a:cs typeface="Roboto Light" pitchFamily="34" charset="-120"/>
              </a:rPr>
              <a:t>Paralelogramo y polígono.</a:t>
            </a:r>
            <a:endParaRPr lang="en-US" sz="1750" dirty="0"/>
          </a:p>
        </p:txBody>
      </p:sp>
      <p:pic>
        <p:nvPicPr>
          <p:cNvPr id="7" name="Image 2" descr="preencoded.png"/>
          <p:cNvPicPr>
            <a:picLocks noChangeAspect="1"/>
          </p:cNvPicPr>
          <p:nvPr/>
        </p:nvPicPr>
        <p:blipFill>
          <a:blip r:embed="rId5"/>
          <a:stretch>
            <a:fillRect/>
          </a:stretch>
        </p:blipFill>
        <p:spPr>
          <a:xfrm>
            <a:off x="793790" y="4313158"/>
            <a:ext cx="1134070" cy="1360884"/>
          </a:xfrm>
          <a:prstGeom prst="rect">
            <a:avLst/>
          </a:prstGeom>
        </p:spPr>
      </p:pic>
      <p:sp>
        <p:nvSpPr>
          <p:cNvPr id="8" name="Text 3"/>
          <p:cNvSpPr/>
          <p:nvPr/>
        </p:nvSpPr>
        <p:spPr>
          <a:xfrm>
            <a:off x="2268022" y="4539972"/>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E5E0DF"/>
                </a:solidFill>
                <a:latin typeface="Poppins Light" pitchFamily="34" charset="0"/>
                <a:ea typeface="Poppins Light" pitchFamily="34" charset="-122"/>
                <a:cs typeface="Poppins Light" pitchFamily="34" charset="-120"/>
              </a:rPr>
              <a:t>Analítico</a:t>
            </a:r>
            <a:endParaRPr lang="en-US" sz="2200" dirty="0"/>
          </a:p>
        </p:txBody>
      </p:sp>
      <p:sp>
        <p:nvSpPr>
          <p:cNvPr id="9" name="Text 4"/>
          <p:cNvSpPr/>
          <p:nvPr/>
        </p:nvSpPr>
        <p:spPr>
          <a:xfrm>
            <a:off x="2268022" y="5030391"/>
            <a:ext cx="6082189" cy="362903"/>
          </a:xfrm>
          <a:prstGeom prst="rect">
            <a:avLst/>
          </a:prstGeom>
          <a:noFill/>
          <a:ln/>
        </p:spPr>
        <p:txBody>
          <a:bodyPr wrap="none" lIns="0" tIns="0" rIns="0" bIns="0" rtlCol="0" anchor="t"/>
          <a:lstStyle/>
          <a:p>
            <a:pPr marL="0" indent="0" algn="l">
              <a:lnSpc>
                <a:spcPts val="2850"/>
              </a:lnSpc>
              <a:buNone/>
            </a:pPr>
            <a:r>
              <a:rPr lang="en-US" sz="1750" dirty="0">
                <a:solidFill>
                  <a:srgbClr val="E5E0DF"/>
                </a:solidFill>
                <a:latin typeface="Roboto Light" pitchFamily="34" charset="0"/>
                <a:ea typeface="Roboto Light" pitchFamily="34" charset="-122"/>
                <a:cs typeface="Roboto Light" pitchFamily="34" charset="-120"/>
              </a:rPr>
              <a:t>Descomposición en componentes (x, y, z).</a:t>
            </a:r>
            <a:endParaRPr lang="en-US" sz="1750" dirty="0"/>
          </a:p>
        </p:txBody>
      </p:sp>
      <p:pic>
        <p:nvPicPr>
          <p:cNvPr id="10" name="Image 3" descr="preencoded.png"/>
          <p:cNvPicPr>
            <a:picLocks noChangeAspect="1"/>
          </p:cNvPicPr>
          <p:nvPr/>
        </p:nvPicPr>
        <p:blipFill>
          <a:blip r:embed="rId6"/>
          <a:stretch>
            <a:fillRect/>
          </a:stretch>
        </p:blipFill>
        <p:spPr>
          <a:xfrm>
            <a:off x="793790" y="5674042"/>
            <a:ext cx="1134070" cy="1360884"/>
          </a:xfrm>
          <a:prstGeom prst="rect">
            <a:avLst/>
          </a:prstGeom>
        </p:spPr>
      </p:pic>
      <p:sp>
        <p:nvSpPr>
          <p:cNvPr id="11" name="Text 5"/>
          <p:cNvSpPr/>
          <p:nvPr/>
        </p:nvSpPr>
        <p:spPr>
          <a:xfrm>
            <a:off x="2268022" y="5900857"/>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E5E0DF"/>
                </a:solidFill>
                <a:latin typeface="Poppins Light" pitchFamily="34" charset="0"/>
                <a:ea typeface="Poppins Light" pitchFamily="34" charset="-122"/>
                <a:cs typeface="Poppins Light" pitchFamily="34" charset="-120"/>
              </a:rPr>
              <a:t>Resta</a:t>
            </a:r>
            <a:endParaRPr lang="en-US" sz="2200" dirty="0"/>
          </a:p>
        </p:txBody>
      </p:sp>
      <p:sp>
        <p:nvSpPr>
          <p:cNvPr id="12" name="Text 6"/>
          <p:cNvSpPr/>
          <p:nvPr/>
        </p:nvSpPr>
        <p:spPr>
          <a:xfrm>
            <a:off x="2268022" y="6391275"/>
            <a:ext cx="6082189" cy="362903"/>
          </a:xfrm>
          <a:prstGeom prst="rect">
            <a:avLst/>
          </a:prstGeom>
          <a:noFill/>
          <a:ln/>
        </p:spPr>
        <p:txBody>
          <a:bodyPr wrap="none" lIns="0" tIns="0" rIns="0" bIns="0" rtlCol="0" anchor="t"/>
          <a:lstStyle/>
          <a:p>
            <a:pPr marL="0" indent="0" algn="l">
              <a:lnSpc>
                <a:spcPts val="2850"/>
              </a:lnSpc>
              <a:buNone/>
            </a:pPr>
            <a:r>
              <a:rPr lang="en-US" sz="1750" dirty="0">
                <a:solidFill>
                  <a:srgbClr val="E5E0DF"/>
                </a:solidFill>
                <a:latin typeface="Roboto Light" pitchFamily="34" charset="0"/>
                <a:ea typeface="Roboto Light" pitchFamily="34" charset="-122"/>
                <a:cs typeface="Roboto Light" pitchFamily="34" charset="-120"/>
              </a:rPr>
              <a:t>Suma del vector opuesto.</a:t>
            </a:r>
            <a:endParaRPr lang="en-US" sz="175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1048703"/>
            <a:ext cx="7556421" cy="1417558"/>
          </a:xfrm>
          <a:prstGeom prst="rect">
            <a:avLst/>
          </a:prstGeom>
          <a:noFill/>
          <a:ln/>
        </p:spPr>
        <p:txBody>
          <a:bodyPr wrap="square" lIns="0" tIns="0" rIns="0" bIns="0" rtlCol="0" anchor="t"/>
          <a:lstStyle/>
          <a:p>
            <a:pPr marL="0" indent="0" algn="l">
              <a:lnSpc>
                <a:spcPts val="5550"/>
              </a:lnSpc>
              <a:buNone/>
            </a:pPr>
            <a:r>
              <a:rPr lang="en-US" sz="4450" dirty="0">
                <a:solidFill>
                  <a:srgbClr val="F2F2F3"/>
                </a:solidFill>
                <a:latin typeface="Poppins Light" pitchFamily="34" charset="0"/>
                <a:ea typeface="Poppins Light" pitchFamily="34" charset="-122"/>
                <a:cs typeface="Poppins Light" pitchFamily="34" charset="-120"/>
              </a:rPr>
              <a:t>Producto Escalar y Producto Vectorial</a:t>
            </a:r>
            <a:endParaRPr lang="en-US" sz="4450" dirty="0"/>
          </a:p>
        </p:txBody>
      </p:sp>
      <p:sp>
        <p:nvSpPr>
          <p:cNvPr id="4" name="Shape 1"/>
          <p:cNvSpPr/>
          <p:nvPr/>
        </p:nvSpPr>
        <p:spPr>
          <a:xfrm>
            <a:off x="6535341" y="2806422"/>
            <a:ext cx="30480" cy="4374475"/>
          </a:xfrm>
          <a:prstGeom prst="roundRect">
            <a:avLst>
              <a:gd name="adj" fmla="val 312558"/>
            </a:avLst>
          </a:prstGeom>
          <a:solidFill>
            <a:srgbClr val="56565B"/>
          </a:solidFill>
          <a:ln/>
        </p:spPr>
      </p:sp>
      <p:sp>
        <p:nvSpPr>
          <p:cNvPr id="5" name="Shape 2"/>
          <p:cNvSpPr/>
          <p:nvPr/>
        </p:nvSpPr>
        <p:spPr>
          <a:xfrm>
            <a:off x="6760012" y="3301484"/>
            <a:ext cx="680442" cy="30480"/>
          </a:xfrm>
          <a:prstGeom prst="roundRect">
            <a:avLst>
              <a:gd name="adj" fmla="val 312558"/>
            </a:avLst>
          </a:prstGeom>
          <a:solidFill>
            <a:srgbClr val="56565B"/>
          </a:solidFill>
          <a:ln/>
        </p:spPr>
      </p:sp>
      <p:sp>
        <p:nvSpPr>
          <p:cNvPr id="6" name="Shape 3"/>
          <p:cNvSpPr/>
          <p:nvPr/>
        </p:nvSpPr>
        <p:spPr>
          <a:xfrm>
            <a:off x="6280190" y="3061573"/>
            <a:ext cx="510302" cy="510302"/>
          </a:xfrm>
          <a:prstGeom prst="roundRect">
            <a:avLst>
              <a:gd name="adj" fmla="val 18669"/>
            </a:avLst>
          </a:prstGeom>
          <a:solidFill>
            <a:srgbClr val="3D3D42"/>
          </a:solidFill>
          <a:ln w="7620">
            <a:solidFill>
              <a:srgbClr val="56565B"/>
            </a:solidFill>
            <a:prstDash val="solid"/>
          </a:ln>
        </p:spPr>
      </p:sp>
      <p:sp>
        <p:nvSpPr>
          <p:cNvPr id="7" name="Text 4"/>
          <p:cNvSpPr/>
          <p:nvPr/>
        </p:nvSpPr>
        <p:spPr>
          <a:xfrm>
            <a:off x="6365260" y="3104078"/>
            <a:ext cx="340162" cy="425291"/>
          </a:xfrm>
          <a:prstGeom prst="rect">
            <a:avLst/>
          </a:prstGeom>
          <a:noFill/>
          <a:ln/>
        </p:spPr>
        <p:txBody>
          <a:bodyPr wrap="none" lIns="0" tIns="0" rIns="0" bIns="0" rtlCol="0" anchor="t"/>
          <a:lstStyle/>
          <a:p>
            <a:pPr marL="0" indent="0" algn="ctr">
              <a:lnSpc>
                <a:spcPts val="2650"/>
              </a:lnSpc>
              <a:buNone/>
            </a:pPr>
            <a:r>
              <a:rPr lang="en-US" sz="2650" dirty="0">
                <a:solidFill>
                  <a:srgbClr val="E5E0DF"/>
                </a:solidFill>
                <a:latin typeface="Poppins Light" pitchFamily="34" charset="0"/>
                <a:ea typeface="Poppins Light" pitchFamily="34" charset="-122"/>
                <a:cs typeface="Poppins Light" pitchFamily="34" charset="-120"/>
              </a:rPr>
              <a:t>1</a:t>
            </a:r>
            <a:endParaRPr lang="en-US" sz="2650" dirty="0"/>
          </a:p>
        </p:txBody>
      </p:sp>
      <p:sp>
        <p:nvSpPr>
          <p:cNvPr id="8" name="Text 5"/>
          <p:cNvSpPr/>
          <p:nvPr/>
        </p:nvSpPr>
        <p:spPr>
          <a:xfrm>
            <a:off x="7669411" y="3033236"/>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E5E0DF"/>
                </a:solidFill>
                <a:latin typeface="Poppins Light" pitchFamily="34" charset="0"/>
                <a:ea typeface="Poppins Light" pitchFamily="34" charset="-122"/>
                <a:cs typeface="Poppins Light" pitchFamily="34" charset="-120"/>
              </a:rPr>
              <a:t>Escalar</a:t>
            </a:r>
            <a:endParaRPr lang="en-US" sz="2200" dirty="0"/>
          </a:p>
        </p:txBody>
      </p:sp>
      <p:sp>
        <p:nvSpPr>
          <p:cNvPr id="9" name="Text 6"/>
          <p:cNvSpPr/>
          <p:nvPr/>
        </p:nvSpPr>
        <p:spPr>
          <a:xfrm>
            <a:off x="7669411" y="3523655"/>
            <a:ext cx="6167199" cy="362903"/>
          </a:xfrm>
          <a:prstGeom prst="rect">
            <a:avLst/>
          </a:prstGeom>
          <a:noFill/>
          <a:ln/>
        </p:spPr>
        <p:txBody>
          <a:bodyPr wrap="none" lIns="0" tIns="0" rIns="0" bIns="0" rtlCol="0" anchor="t"/>
          <a:lstStyle/>
          <a:p>
            <a:pPr marL="0" indent="0" algn="l">
              <a:lnSpc>
                <a:spcPts val="2850"/>
              </a:lnSpc>
              <a:buNone/>
            </a:pPr>
            <a:r>
              <a:rPr lang="en-US" sz="1750" dirty="0">
                <a:solidFill>
                  <a:srgbClr val="E5E0DF"/>
                </a:solidFill>
                <a:latin typeface="Roboto Light" pitchFamily="34" charset="0"/>
                <a:ea typeface="Roboto Light" pitchFamily="34" charset="-122"/>
                <a:cs typeface="Roboto Light" pitchFamily="34" charset="-120"/>
              </a:rPr>
              <a:t>A · B = |A| |B| cos θ. Resultado es un escalar.</a:t>
            </a:r>
            <a:endParaRPr lang="en-US" sz="1750" dirty="0"/>
          </a:p>
        </p:txBody>
      </p:sp>
      <p:sp>
        <p:nvSpPr>
          <p:cNvPr id="10" name="Shape 7"/>
          <p:cNvSpPr/>
          <p:nvPr/>
        </p:nvSpPr>
        <p:spPr>
          <a:xfrm>
            <a:off x="6760012" y="4835247"/>
            <a:ext cx="680442" cy="30480"/>
          </a:xfrm>
          <a:prstGeom prst="roundRect">
            <a:avLst>
              <a:gd name="adj" fmla="val 312558"/>
            </a:avLst>
          </a:prstGeom>
          <a:solidFill>
            <a:srgbClr val="56565B"/>
          </a:solidFill>
          <a:ln/>
        </p:spPr>
      </p:sp>
      <p:sp>
        <p:nvSpPr>
          <p:cNvPr id="11" name="Shape 8"/>
          <p:cNvSpPr/>
          <p:nvPr/>
        </p:nvSpPr>
        <p:spPr>
          <a:xfrm>
            <a:off x="6280190" y="4595336"/>
            <a:ext cx="510302" cy="510302"/>
          </a:xfrm>
          <a:prstGeom prst="roundRect">
            <a:avLst>
              <a:gd name="adj" fmla="val 18669"/>
            </a:avLst>
          </a:prstGeom>
          <a:solidFill>
            <a:srgbClr val="3D3D42"/>
          </a:solidFill>
          <a:ln w="7620">
            <a:solidFill>
              <a:srgbClr val="56565B"/>
            </a:solidFill>
            <a:prstDash val="solid"/>
          </a:ln>
        </p:spPr>
      </p:sp>
      <p:sp>
        <p:nvSpPr>
          <p:cNvPr id="12" name="Text 9"/>
          <p:cNvSpPr/>
          <p:nvPr/>
        </p:nvSpPr>
        <p:spPr>
          <a:xfrm>
            <a:off x="6365260" y="4637842"/>
            <a:ext cx="340162" cy="425291"/>
          </a:xfrm>
          <a:prstGeom prst="rect">
            <a:avLst/>
          </a:prstGeom>
          <a:noFill/>
          <a:ln/>
        </p:spPr>
        <p:txBody>
          <a:bodyPr wrap="none" lIns="0" tIns="0" rIns="0" bIns="0" rtlCol="0" anchor="t"/>
          <a:lstStyle/>
          <a:p>
            <a:pPr marL="0" indent="0" algn="ctr">
              <a:lnSpc>
                <a:spcPts val="2650"/>
              </a:lnSpc>
              <a:buNone/>
            </a:pPr>
            <a:r>
              <a:rPr lang="en-US" sz="2650" dirty="0">
                <a:solidFill>
                  <a:srgbClr val="E5E0DF"/>
                </a:solidFill>
                <a:latin typeface="Poppins Light" pitchFamily="34" charset="0"/>
                <a:ea typeface="Poppins Light" pitchFamily="34" charset="-122"/>
                <a:cs typeface="Poppins Light" pitchFamily="34" charset="-120"/>
              </a:rPr>
              <a:t>2</a:t>
            </a:r>
            <a:endParaRPr lang="en-US" sz="2650" dirty="0"/>
          </a:p>
        </p:txBody>
      </p:sp>
      <p:sp>
        <p:nvSpPr>
          <p:cNvPr id="13" name="Text 10"/>
          <p:cNvSpPr/>
          <p:nvPr/>
        </p:nvSpPr>
        <p:spPr>
          <a:xfrm>
            <a:off x="7669411" y="4566999"/>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E5E0DF"/>
                </a:solidFill>
                <a:latin typeface="Poppins Light" pitchFamily="34" charset="0"/>
                <a:ea typeface="Poppins Light" pitchFamily="34" charset="-122"/>
                <a:cs typeface="Poppins Light" pitchFamily="34" charset="-120"/>
              </a:rPr>
              <a:t>Vectorial</a:t>
            </a:r>
            <a:endParaRPr lang="en-US" sz="2200" dirty="0"/>
          </a:p>
        </p:txBody>
      </p:sp>
      <p:sp>
        <p:nvSpPr>
          <p:cNvPr id="14" name="Text 11"/>
          <p:cNvSpPr/>
          <p:nvPr/>
        </p:nvSpPr>
        <p:spPr>
          <a:xfrm>
            <a:off x="7669411" y="5057418"/>
            <a:ext cx="6167199" cy="362903"/>
          </a:xfrm>
          <a:prstGeom prst="rect">
            <a:avLst/>
          </a:prstGeom>
          <a:noFill/>
          <a:ln/>
        </p:spPr>
        <p:txBody>
          <a:bodyPr wrap="none" lIns="0" tIns="0" rIns="0" bIns="0" rtlCol="0" anchor="t"/>
          <a:lstStyle/>
          <a:p>
            <a:pPr marL="0" indent="0" algn="l">
              <a:lnSpc>
                <a:spcPts val="2850"/>
              </a:lnSpc>
              <a:buNone/>
            </a:pPr>
            <a:r>
              <a:rPr lang="en-US" sz="1750" dirty="0">
                <a:solidFill>
                  <a:srgbClr val="E5E0DF"/>
                </a:solidFill>
                <a:latin typeface="Roboto Light" pitchFamily="34" charset="0"/>
                <a:ea typeface="Roboto Light" pitchFamily="34" charset="-122"/>
                <a:cs typeface="Roboto Light" pitchFamily="34" charset="-120"/>
              </a:rPr>
              <a:t>|A x B| = |A| |B| sen θ. Resultado es un vector perpendicular.</a:t>
            </a:r>
            <a:endParaRPr lang="en-US" sz="1750" dirty="0"/>
          </a:p>
        </p:txBody>
      </p:sp>
      <p:sp>
        <p:nvSpPr>
          <p:cNvPr id="15" name="Shape 12"/>
          <p:cNvSpPr/>
          <p:nvPr/>
        </p:nvSpPr>
        <p:spPr>
          <a:xfrm>
            <a:off x="6760012" y="6369010"/>
            <a:ext cx="680442" cy="30480"/>
          </a:xfrm>
          <a:prstGeom prst="roundRect">
            <a:avLst>
              <a:gd name="adj" fmla="val 312558"/>
            </a:avLst>
          </a:prstGeom>
          <a:solidFill>
            <a:srgbClr val="56565B"/>
          </a:solidFill>
          <a:ln/>
        </p:spPr>
      </p:sp>
      <p:sp>
        <p:nvSpPr>
          <p:cNvPr id="16" name="Shape 13"/>
          <p:cNvSpPr/>
          <p:nvPr/>
        </p:nvSpPr>
        <p:spPr>
          <a:xfrm>
            <a:off x="6280190" y="6129099"/>
            <a:ext cx="510302" cy="510302"/>
          </a:xfrm>
          <a:prstGeom prst="roundRect">
            <a:avLst>
              <a:gd name="adj" fmla="val 18669"/>
            </a:avLst>
          </a:prstGeom>
          <a:solidFill>
            <a:srgbClr val="3D3D42"/>
          </a:solidFill>
          <a:ln w="7620">
            <a:solidFill>
              <a:srgbClr val="56565B"/>
            </a:solidFill>
            <a:prstDash val="solid"/>
          </a:ln>
        </p:spPr>
      </p:sp>
      <p:sp>
        <p:nvSpPr>
          <p:cNvPr id="17" name="Text 14"/>
          <p:cNvSpPr/>
          <p:nvPr/>
        </p:nvSpPr>
        <p:spPr>
          <a:xfrm>
            <a:off x="6365260" y="6171605"/>
            <a:ext cx="340162" cy="425291"/>
          </a:xfrm>
          <a:prstGeom prst="rect">
            <a:avLst/>
          </a:prstGeom>
          <a:noFill/>
          <a:ln/>
        </p:spPr>
        <p:txBody>
          <a:bodyPr wrap="none" lIns="0" tIns="0" rIns="0" bIns="0" rtlCol="0" anchor="t"/>
          <a:lstStyle/>
          <a:p>
            <a:pPr marL="0" indent="0" algn="ctr">
              <a:lnSpc>
                <a:spcPts val="2650"/>
              </a:lnSpc>
              <a:buNone/>
            </a:pPr>
            <a:r>
              <a:rPr lang="en-US" sz="2650" dirty="0">
                <a:solidFill>
                  <a:srgbClr val="E5E0DF"/>
                </a:solidFill>
                <a:latin typeface="Poppins Light" pitchFamily="34" charset="0"/>
                <a:ea typeface="Poppins Light" pitchFamily="34" charset="-122"/>
                <a:cs typeface="Poppins Light" pitchFamily="34" charset="-120"/>
              </a:rPr>
              <a:t>3</a:t>
            </a:r>
            <a:endParaRPr lang="en-US" sz="2650" dirty="0"/>
          </a:p>
        </p:txBody>
      </p:sp>
      <p:sp>
        <p:nvSpPr>
          <p:cNvPr id="18" name="Text 15"/>
          <p:cNvSpPr/>
          <p:nvPr/>
        </p:nvSpPr>
        <p:spPr>
          <a:xfrm>
            <a:off x="7669411" y="6100763"/>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E5E0DF"/>
                </a:solidFill>
                <a:latin typeface="Poppins Light" pitchFamily="34" charset="0"/>
                <a:ea typeface="Poppins Light" pitchFamily="34" charset="-122"/>
                <a:cs typeface="Poppins Light" pitchFamily="34" charset="-120"/>
              </a:rPr>
              <a:t>Dirección</a:t>
            </a:r>
            <a:endParaRPr lang="en-US" sz="2200" dirty="0"/>
          </a:p>
        </p:txBody>
      </p:sp>
      <p:sp>
        <p:nvSpPr>
          <p:cNvPr id="19" name="Text 16"/>
          <p:cNvSpPr/>
          <p:nvPr/>
        </p:nvSpPr>
        <p:spPr>
          <a:xfrm>
            <a:off x="7669411" y="6591181"/>
            <a:ext cx="6167199" cy="362903"/>
          </a:xfrm>
          <a:prstGeom prst="rect">
            <a:avLst/>
          </a:prstGeom>
          <a:noFill/>
          <a:ln/>
        </p:spPr>
        <p:txBody>
          <a:bodyPr wrap="none" lIns="0" tIns="0" rIns="0" bIns="0" rtlCol="0" anchor="t"/>
          <a:lstStyle/>
          <a:p>
            <a:pPr marL="0" indent="0" algn="l">
              <a:lnSpc>
                <a:spcPts val="2850"/>
              </a:lnSpc>
              <a:buNone/>
            </a:pPr>
            <a:r>
              <a:rPr lang="en-US" sz="1750" dirty="0">
                <a:solidFill>
                  <a:srgbClr val="E5E0DF"/>
                </a:solidFill>
                <a:latin typeface="Roboto Light" pitchFamily="34" charset="0"/>
                <a:ea typeface="Roboto Light" pitchFamily="34" charset="-122"/>
                <a:cs typeface="Roboto Light" pitchFamily="34" charset="-120"/>
              </a:rPr>
              <a:t>Regla de la mano derecha.</a:t>
            </a:r>
            <a:endParaRPr lang="en-US" sz="1750" dirty="0"/>
          </a:p>
        </p:txBody>
      </p:sp>
      <p:sp>
        <p:nvSpPr>
          <p:cNvPr id="20" name="Shape 1"/>
          <p:cNvSpPr/>
          <p:nvPr/>
        </p:nvSpPr>
        <p:spPr>
          <a:xfrm>
            <a:off x="12698189" y="7805856"/>
            <a:ext cx="1932210" cy="406598"/>
          </a:xfrm>
          <a:prstGeom prst="roundRect">
            <a:avLst>
              <a:gd name="adj" fmla="val 42100"/>
            </a:avLst>
          </a:prstGeom>
          <a:solidFill>
            <a:srgbClr val="304755"/>
          </a:solidFill>
          <a:ln/>
        </p:spPr>
      </p:sp>
      <p:sp>
        <p:nvSpPr>
          <p:cNvPr id="21" name="Rectángulo 20"/>
          <p:cNvSpPr/>
          <p:nvPr/>
        </p:nvSpPr>
        <p:spPr>
          <a:xfrm>
            <a:off x="12528884" y="7634938"/>
            <a:ext cx="2073873" cy="57751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GT"/>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835235"/>
          </a:xfrm>
          <a:prstGeom prst="rect">
            <a:avLst/>
          </a:prstGeom>
        </p:spPr>
      </p:pic>
      <p:sp>
        <p:nvSpPr>
          <p:cNvPr id="3" name="Text 0"/>
          <p:cNvSpPr/>
          <p:nvPr/>
        </p:nvSpPr>
        <p:spPr>
          <a:xfrm>
            <a:off x="793790" y="3786068"/>
            <a:ext cx="6346150" cy="708779"/>
          </a:xfrm>
          <a:prstGeom prst="rect">
            <a:avLst/>
          </a:prstGeom>
          <a:noFill/>
          <a:ln/>
        </p:spPr>
        <p:txBody>
          <a:bodyPr wrap="none" lIns="0" tIns="0" rIns="0" bIns="0" rtlCol="0" anchor="t"/>
          <a:lstStyle/>
          <a:p>
            <a:pPr marL="0" indent="0" algn="l">
              <a:lnSpc>
                <a:spcPts val="5550"/>
              </a:lnSpc>
              <a:buNone/>
            </a:pPr>
            <a:r>
              <a:rPr lang="en-US" sz="4450" dirty="0">
                <a:solidFill>
                  <a:srgbClr val="F2F2F3"/>
                </a:solidFill>
                <a:latin typeface="Poppins Light" pitchFamily="34" charset="0"/>
                <a:ea typeface="Poppins Light" pitchFamily="34" charset="-122"/>
                <a:cs typeface="Poppins Light" pitchFamily="34" charset="-120"/>
              </a:rPr>
              <a:t>Aplicaciones Prácticas</a:t>
            </a:r>
            <a:endParaRPr lang="en-US" sz="4450" dirty="0"/>
          </a:p>
        </p:txBody>
      </p:sp>
      <p:sp>
        <p:nvSpPr>
          <p:cNvPr id="4" name="Shape 1"/>
          <p:cNvSpPr/>
          <p:nvPr/>
        </p:nvSpPr>
        <p:spPr>
          <a:xfrm>
            <a:off x="793790" y="5090160"/>
            <a:ext cx="510302" cy="510302"/>
          </a:xfrm>
          <a:prstGeom prst="roundRect">
            <a:avLst>
              <a:gd name="adj" fmla="val 18669"/>
            </a:avLst>
          </a:prstGeom>
          <a:solidFill>
            <a:srgbClr val="3D3D42"/>
          </a:solidFill>
          <a:ln w="7620">
            <a:solidFill>
              <a:srgbClr val="56565B"/>
            </a:solidFill>
            <a:prstDash val="solid"/>
          </a:ln>
        </p:spPr>
      </p:sp>
      <p:sp>
        <p:nvSpPr>
          <p:cNvPr id="5" name="Text 2"/>
          <p:cNvSpPr/>
          <p:nvPr/>
        </p:nvSpPr>
        <p:spPr>
          <a:xfrm>
            <a:off x="878860" y="5132665"/>
            <a:ext cx="340162" cy="425291"/>
          </a:xfrm>
          <a:prstGeom prst="rect">
            <a:avLst/>
          </a:prstGeom>
          <a:noFill/>
          <a:ln/>
        </p:spPr>
        <p:txBody>
          <a:bodyPr wrap="none" lIns="0" tIns="0" rIns="0" bIns="0" rtlCol="0" anchor="t"/>
          <a:lstStyle/>
          <a:p>
            <a:pPr marL="0" indent="0" algn="ctr">
              <a:lnSpc>
                <a:spcPts val="2650"/>
              </a:lnSpc>
              <a:buNone/>
            </a:pPr>
            <a:r>
              <a:rPr lang="en-US" sz="2650" dirty="0">
                <a:solidFill>
                  <a:srgbClr val="E5E0DF"/>
                </a:solidFill>
                <a:latin typeface="Poppins Light" pitchFamily="34" charset="0"/>
                <a:ea typeface="Poppins Light" pitchFamily="34" charset="-122"/>
                <a:cs typeface="Poppins Light" pitchFamily="34" charset="-120"/>
              </a:rPr>
              <a:t>1</a:t>
            </a:r>
            <a:endParaRPr lang="en-US" sz="2650" dirty="0"/>
          </a:p>
        </p:txBody>
      </p:sp>
      <p:sp>
        <p:nvSpPr>
          <p:cNvPr id="6" name="Text 3"/>
          <p:cNvSpPr/>
          <p:nvPr/>
        </p:nvSpPr>
        <p:spPr>
          <a:xfrm>
            <a:off x="1530906" y="5090160"/>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E5E0DF"/>
                </a:solidFill>
                <a:latin typeface="Poppins Light" pitchFamily="34" charset="0"/>
                <a:ea typeface="Poppins Light" pitchFamily="34" charset="-122"/>
                <a:cs typeface="Poppins Light" pitchFamily="34" charset="-120"/>
              </a:rPr>
              <a:t>Navegación</a:t>
            </a:r>
            <a:endParaRPr lang="en-US" sz="2200" dirty="0"/>
          </a:p>
        </p:txBody>
      </p:sp>
      <p:sp>
        <p:nvSpPr>
          <p:cNvPr id="7" name="Text 4"/>
          <p:cNvSpPr/>
          <p:nvPr/>
        </p:nvSpPr>
        <p:spPr>
          <a:xfrm>
            <a:off x="1530906" y="5580578"/>
            <a:ext cx="5670947" cy="362903"/>
          </a:xfrm>
          <a:prstGeom prst="rect">
            <a:avLst/>
          </a:prstGeom>
          <a:noFill/>
          <a:ln/>
        </p:spPr>
        <p:txBody>
          <a:bodyPr wrap="none" lIns="0" tIns="0" rIns="0" bIns="0" rtlCol="0" anchor="t"/>
          <a:lstStyle/>
          <a:p>
            <a:pPr marL="0" indent="0" algn="l">
              <a:lnSpc>
                <a:spcPts val="2850"/>
              </a:lnSpc>
              <a:buNone/>
            </a:pPr>
            <a:r>
              <a:rPr lang="en-US" sz="1750" dirty="0">
                <a:solidFill>
                  <a:srgbClr val="E5E0DF"/>
                </a:solidFill>
                <a:latin typeface="Roboto Light" pitchFamily="34" charset="0"/>
                <a:ea typeface="Roboto Light" pitchFamily="34" charset="-122"/>
                <a:cs typeface="Roboto Light" pitchFamily="34" charset="-120"/>
              </a:rPr>
              <a:t>Determinar rumbos y distancias.</a:t>
            </a:r>
            <a:endParaRPr lang="en-US" sz="1750" dirty="0"/>
          </a:p>
        </p:txBody>
      </p:sp>
      <p:sp>
        <p:nvSpPr>
          <p:cNvPr id="8" name="Shape 5"/>
          <p:cNvSpPr/>
          <p:nvPr/>
        </p:nvSpPr>
        <p:spPr>
          <a:xfrm>
            <a:off x="7428667" y="5090160"/>
            <a:ext cx="510302" cy="510302"/>
          </a:xfrm>
          <a:prstGeom prst="roundRect">
            <a:avLst>
              <a:gd name="adj" fmla="val 18669"/>
            </a:avLst>
          </a:prstGeom>
          <a:solidFill>
            <a:srgbClr val="3D3D42"/>
          </a:solidFill>
          <a:ln w="7620">
            <a:solidFill>
              <a:srgbClr val="56565B"/>
            </a:solidFill>
            <a:prstDash val="solid"/>
          </a:ln>
        </p:spPr>
      </p:sp>
      <p:sp>
        <p:nvSpPr>
          <p:cNvPr id="9" name="Text 6"/>
          <p:cNvSpPr/>
          <p:nvPr/>
        </p:nvSpPr>
        <p:spPr>
          <a:xfrm>
            <a:off x="7513737" y="5132665"/>
            <a:ext cx="340162" cy="425291"/>
          </a:xfrm>
          <a:prstGeom prst="rect">
            <a:avLst/>
          </a:prstGeom>
          <a:noFill/>
          <a:ln/>
        </p:spPr>
        <p:txBody>
          <a:bodyPr wrap="none" lIns="0" tIns="0" rIns="0" bIns="0" rtlCol="0" anchor="t"/>
          <a:lstStyle/>
          <a:p>
            <a:pPr marL="0" indent="0" algn="ctr">
              <a:lnSpc>
                <a:spcPts val="2650"/>
              </a:lnSpc>
              <a:buNone/>
            </a:pPr>
            <a:r>
              <a:rPr lang="en-US" sz="2650" dirty="0">
                <a:solidFill>
                  <a:srgbClr val="E5E0DF"/>
                </a:solidFill>
                <a:latin typeface="Poppins Light" pitchFamily="34" charset="0"/>
                <a:ea typeface="Poppins Light" pitchFamily="34" charset="-122"/>
                <a:cs typeface="Poppins Light" pitchFamily="34" charset="-120"/>
              </a:rPr>
              <a:t>2</a:t>
            </a:r>
            <a:endParaRPr lang="en-US" sz="2650" dirty="0"/>
          </a:p>
        </p:txBody>
      </p:sp>
      <p:sp>
        <p:nvSpPr>
          <p:cNvPr id="10" name="Text 7"/>
          <p:cNvSpPr/>
          <p:nvPr/>
        </p:nvSpPr>
        <p:spPr>
          <a:xfrm>
            <a:off x="8165783" y="5090160"/>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E5E0DF"/>
                </a:solidFill>
                <a:latin typeface="Poppins Light" pitchFamily="34" charset="0"/>
                <a:ea typeface="Poppins Light" pitchFamily="34" charset="-122"/>
                <a:cs typeface="Poppins Light" pitchFamily="34" charset="-120"/>
              </a:rPr>
              <a:t>Ingeniería Civil</a:t>
            </a:r>
            <a:endParaRPr lang="en-US" sz="2200" dirty="0"/>
          </a:p>
        </p:txBody>
      </p:sp>
      <p:sp>
        <p:nvSpPr>
          <p:cNvPr id="11" name="Text 8"/>
          <p:cNvSpPr/>
          <p:nvPr/>
        </p:nvSpPr>
        <p:spPr>
          <a:xfrm>
            <a:off x="8165783" y="5580578"/>
            <a:ext cx="5670947" cy="362903"/>
          </a:xfrm>
          <a:prstGeom prst="rect">
            <a:avLst/>
          </a:prstGeom>
          <a:noFill/>
          <a:ln/>
        </p:spPr>
        <p:txBody>
          <a:bodyPr wrap="none" lIns="0" tIns="0" rIns="0" bIns="0" rtlCol="0" anchor="t"/>
          <a:lstStyle/>
          <a:p>
            <a:pPr marL="0" indent="0" algn="l">
              <a:lnSpc>
                <a:spcPts val="2850"/>
              </a:lnSpc>
              <a:buNone/>
            </a:pPr>
            <a:r>
              <a:rPr lang="en-US" sz="1750" dirty="0">
                <a:solidFill>
                  <a:srgbClr val="E5E0DF"/>
                </a:solidFill>
                <a:latin typeface="Roboto Light" pitchFamily="34" charset="0"/>
                <a:ea typeface="Roboto Light" pitchFamily="34" charset="-122"/>
                <a:cs typeface="Roboto Light" pitchFamily="34" charset="-120"/>
              </a:rPr>
              <a:t>Cálculo de fuerzas en estructuras.</a:t>
            </a:r>
            <a:endParaRPr lang="en-US" sz="1750" dirty="0"/>
          </a:p>
        </p:txBody>
      </p:sp>
      <p:sp>
        <p:nvSpPr>
          <p:cNvPr id="12" name="Shape 9"/>
          <p:cNvSpPr/>
          <p:nvPr/>
        </p:nvSpPr>
        <p:spPr>
          <a:xfrm>
            <a:off x="793790" y="6425446"/>
            <a:ext cx="510302" cy="510302"/>
          </a:xfrm>
          <a:prstGeom prst="roundRect">
            <a:avLst>
              <a:gd name="adj" fmla="val 18669"/>
            </a:avLst>
          </a:prstGeom>
          <a:solidFill>
            <a:srgbClr val="3D3D42"/>
          </a:solidFill>
          <a:ln w="7620">
            <a:solidFill>
              <a:srgbClr val="56565B"/>
            </a:solidFill>
            <a:prstDash val="solid"/>
          </a:ln>
        </p:spPr>
      </p:sp>
      <p:sp>
        <p:nvSpPr>
          <p:cNvPr id="13" name="Text 10"/>
          <p:cNvSpPr/>
          <p:nvPr/>
        </p:nvSpPr>
        <p:spPr>
          <a:xfrm>
            <a:off x="878860" y="6467951"/>
            <a:ext cx="340162" cy="425291"/>
          </a:xfrm>
          <a:prstGeom prst="rect">
            <a:avLst/>
          </a:prstGeom>
          <a:noFill/>
          <a:ln/>
        </p:spPr>
        <p:txBody>
          <a:bodyPr wrap="none" lIns="0" tIns="0" rIns="0" bIns="0" rtlCol="0" anchor="t"/>
          <a:lstStyle/>
          <a:p>
            <a:pPr marL="0" indent="0" algn="ctr">
              <a:lnSpc>
                <a:spcPts val="2650"/>
              </a:lnSpc>
              <a:buNone/>
            </a:pPr>
            <a:r>
              <a:rPr lang="en-US" sz="2650" dirty="0">
                <a:solidFill>
                  <a:srgbClr val="E5E0DF"/>
                </a:solidFill>
                <a:latin typeface="Poppins Light" pitchFamily="34" charset="0"/>
                <a:ea typeface="Poppins Light" pitchFamily="34" charset="-122"/>
                <a:cs typeface="Poppins Light" pitchFamily="34" charset="-120"/>
              </a:rPr>
              <a:t>3</a:t>
            </a:r>
            <a:endParaRPr lang="en-US" sz="2650" dirty="0"/>
          </a:p>
        </p:txBody>
      </p:sp>
      <p:sp>
        <p:nvSpPr>
          <p:cNvPr id="14" name="Text 11"/>
          <p:cNvSpPr/>
          <p:nvPr/>
        </p:nvSpPr>
        <p:spPr>
          <a:xfrm>
            <a:off x="1530906" y="6425446"/>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E5E0DF"/>
                </a:solidFill>
                <a:latin typeface="Poppins Light" pitchFamily="34" charset="0"/>
                <a:ea typeface="Poppins Light" pitchFamily="34" charset="-122"/>
                <a:cs typeface="Poppins Light" pitchFamily="34" charset="-120"/>
              </a:rPr>
              <a:t>Física</a:t>
            </a:r>
            <a:endParaRPr lang="en-US" sz="2200" dirty="0"/>
          </a:p>
        </p:txBody>
      </p:sp>
      <p:sp>
        <p:nvSpPr>
          <p:cNvPr id="15" name="Text 12"/>
          <p:cNvSpPr/>
          <p:nvPr/>
        </p:nvSpPr>
        <p:spPr>
          <a:xfrm>
            <a:off x="1530906" y="6915864"/>
            <a:ext cx="5670947" cy="362903"/>
          </a:xfrm>
          <a:prstGeom prst="rect">
            <a:avLst/>
          </a:prstGeom>
          <a:noFill/>
          <a:ln/>
        </p:spPr>
        <p:txBody>
          <a:bodyPr wrap="none" lIns="0" tIns="0" rIns="0" bIns="0" rtlCol="0" anchor="t"/>
          <a:lstStyle/>
          <a:p>
            <a:pPr marL="0" indent="0" algn="l">
              <a:lnSpc>
                <a:spcPts val="2850"/>
              </a:lnSpc>
              <a:buNone/>
            </a:pPr>
            <a:r>
              <a:rPr lang="en-US" sz="1750" dirty="0">
                <a:solidFill>
                  <a:srgbClr val="E5E0DF"/>
                </a:solidFill>
                <a:latin typeface="Roboto Light" pitchFamily="34" charset="0"/>
                <a:ea typeface="Roboto Light" pitchFamily="34" charset="-122"/>
                <a:cs typeface="Roboto Light" pitchFamily="34" charset="-120"/>
              </a:rPr>
              <a:t>Análisis de movimiento.</a:t>
            </a:r>
            <a:endParaRPr lang="en-US" sz="1750" dirty="0"/>
          </a:p>
        </p:txBody>
      </p:sp>
      <p:sp>
        <p:nvSpPr>
          <p:cNvPr id="16" name="Shape 13"/>
          <p:cNvSpPr/>
          <p:nvPr/>
        </p:nvSpPr>
        <p:spPr>
          <a:xfrm>
            <a:off x="7428667" y="6425446"/>
            <a:ext cx="510302" cy="510302"/>
          </a:xfrm>
          <a:prstGeom prst="roundRect">
            <a:avLst>
              <a:gd name="adj" fmla="val 18669"/>
            </a:avLst>
          </a:prstGeom>
          <a:solidFill>
            <a:srgbClr val="3D3D42"/>
          </a:solidFill>
          <a:ln w="7620">
            <a:solidFill>
              <a:srgbClr val="56565B"/>
            </a:solidFill>
            <a:prstDash val="solid"/>
          </a:ln>
        </p:spPr>
      </p:sp>
      <p:sp>
        <p:nvSpPr>
          <p:cNvPr id="17" name="Text 14"/>
          <p:cNvSpPr/>
          <p:nvPr/>
        </p:nvSpPr>
        <p:spPr>
          <a:xfrm>
            <a:off x="7513737" y="6467951"/>
            <a:ext cx="340162" cy="425291"/>
          </a:xfrm>
          <a:prstGeom prst="rect">
            <a:avLst/>
          </a:prstGeom>
          <a:noFill/>
          <a:ln/>
        </p:spPr>
        <p:txBody>
          <a:bodyPr wrap="none" lIns="0" tIns="0" rIns="0" bIns="0" rtlCol="0" anchor="t"/>
          <a:lstStyle/>
          <a:p>
            <a:pPr marL="0" indent="0" algn="ctr">
              <a:lnSpc>
                <a:spcPts val="2650"/>
              </a:lnSpc>
              <a:buNone/>
            </a:pPr>
            <a:r>
              <a:rPr lang="en-US" sz="2650" dirty="0">
                <a:solidFill>
                  <a:srgbClr val="E5E0DF"/>
                </a:solidFill>
                <a:latin typeface="Poppins Light" pitchFamily="34" charset="0"/>
                <a:ea typeface="Poppins Light" pitchFamily="34" charset="-122"/>
                <a:cs typeface="Poppins Light" pitchFamily="34" charset="-120"/>
              </a:rPr>
              <a:t>4</a:t>
            </a:r>
            <a:endParaRPr lang="en-US" sz="2650" dirty="0"/>
          </a:p>
        </p:txBody>
      </p:sp>
      <p:sp>
        <p:nvSpPr>
          <p:cNvPr id="18" name="Text 15"/>
          <p:cNvSpPr/>
          <p:nvPr/>
        </p:nvSpPr>
        <p:spPr>
          <a:xfrm>
            <a:off x="8165783" y="6425446"/>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E5E0DF"/>
                </a:solidFill>
                <a:latin typeface="Poppins Light" pitchFamily="34" charset="0"/>
                <a:ea typeface="Poppins Light" pitchFamily="34" charset="-122"/>
                <a:cs typeface="Poppins Light" pitchFamily="34" charset="-120"/>
              </a:rPr>
              <a:t>Robótica</a:t>
            </a:r>
            <a:endParaRPr lang="en-US" sz="2200" dirty="0"/>
          </a:p>
        </p:txBody>
      </p:sp>
      <p:sp>
        <p:nvSpPr>
          <p:cNvPr id="19" name="Text 16"/>
          <p:cNvSpPr/>
          <p:nvPr/>
        </p:nvSpPr>
        <p:spPr>
          <a:xfrm>
            <a:off x="8165783" y="6915864"/>
            <a:ext cx="5670947" cy="362903"/>
          </a:xfrm>
          <a:prstGeom prst="rect">
            <a:avLst/>
          </a:prstGeom>
          <a:noFill/>
          <a:ln/>
        </p:spPr>
        <p:txBody>
          <a:bodyPr wrap="none" lIns="0" tIns="0" rIns="0" bIns="0" rtlCol="0" anchor="t"/>
          <a:lstStyle/>
          <a:p>
            <a:pPr marL="0" indent="0" algn="l">
              <a:lnSpc>
                <a:spcPts val="2850"/>
              </a:lnSpc>
              <a:buNone/>
            </a:pPr>
            <a:r>
              <a:rPr lang="en-US" sz="1750" dirty="0">
                <a:solidFill>
                  <a:srgbClr val="E5E0DF"/>
                </a:solidFill>
                <a:latin typeface="Roboto Light" pitchFamily="34" charset="0"/>
                <a:ea typeface="Roboto Light" pitchFamily="34" charset="-122"/>
                <a:cs typeface="Roboto Light" pitchFamily="34" charset="-120"/>
              </a:rPr>
              <a:t>Control de movimiento de robots.</a:t>
            </a:r>
            <a:endParaRPr lang="en-US" sz="1750" dirty="0"/>
          </a:p>
        </p:txBody>
      </p:sp>
      <p:sp>
        <p:nvSpPr>
          <p:cNvPr id="20" name="Shape 1"/>
          <p:cNvSpPr/>
          <p:nvPr/>
        </p:nvSpPr>
        <p:spPr>
          <a:xfrm>
            <a:off x="12698189" y="7805856"/>
            <a:ext cx="1932210" cy="406598"/>
          </a:xfrm>
          <a:prstGeom prst="roundRect">
            <a:avLst>
              <a:gd name="adj" fmla="val 42100"/>
            </a:avLst>
          </a:prstGeom>
          <a:solidFill>
            <a:srgbClr val="304755"/>
          </a:solidFill>
          <a:ln/>
        </p:spPr>
      </p:sp>
      <p:sp>
        <p:nvSpPr>
          <p:cNvPr id="21" name="Rectángulo 20"/>
          <p:cNvSpPr/>
          <p:nvPr/>
        </p:nvSpPr>
        <p:spPr>
          <a:xfrm>
            <a:off x="12698188" y="7652084"/>
            <a:ext cx="1932211" cy="57751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GT"/>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835235"/>
          </a:xfrm>
          <a:prstGeom prst="rect">
            <a:avLst/>
          </a:prstGeom>
        </p:spPr>
      </p:pic>
      <p:sp>
        <p:nvSpPr>
          <p:cNvPr id="3" name="Text 0"/>
          <p:cNvSpPr/>
          <p:nvPr/>
        </p:nvSpPr>
        <p:spPr>
          <a:xfrm>
            <a:off x="144379" y="3006153"/>
            <a:ext cx="14486020" cy="5030941"/>
          </a:xfrm>
          <a:prstGeom prst="rect">
            <a:avLst/>
          </a:prstGeom>
          <a:noFill/>
          <a:ln/>
        </p:spPr>
        <p:txBody>
          <a:bodyPr wrap="none" lIns="0" tIns="0" rIns="0" bIns="0" rtlCol="0" anchor="t"/>
          <a:lstStyle/>
          <a:p>
            <a:pPr>
              <a:lnSpc>
                <a:spcPts val="5550"/>
              </a:lnSpc>
            </a:pPr>
            <a:r>
              <a:rPr lang="en-US" sz="5400" dirty="0" smtClean="0">
                <a:solidFill>
                  <a:srgbClr val="E5E0DF"/>
                </a:solidFill>
                <a:latin typeface="Roboto Light" pitchFamily="34" charset="0"/>
                <a:ea typeface="Roboto Light" pitchFamily="34" charset="-122"/>
                <a:cs typeface="Roboto Light" pitchFamily="34" charset="-120"/>
              </a:rPr>
              <a:t>Es </a:t>
            </a:r>
            <a:r>
              <a:rPr lang="en-US" sz="5400" dirty="0">
                <a:solidFill>
                  <a:srgbClr val="E5E0DF"/>
                </a:solidFill>
                <a:latin typeface="Roboto Light" pitchFamily="34" charset="0"/>
                <a:ea typeface="Roboto Light" pitchFamily="34" charset="-122"/>
                <a:cs typeface="Roboto Light" pitchFamily="34" charset="-120"/>
              </a:rPr>
              <a:t>crucial identificar </a:t>
            </a:r>
            <a:r>
              <a:rPr lang="en-US" sz="5400" dirty="0" smtClean="0">
                <a:solidFill>
                  <a:srgbClr val="E5E0DF"/>
                </a:solidFill>
                <a:latin typeface="Roboto Light" pitchFamily="34" charset="0"/>
                <a:ea typeface="Roboto Light" pitchFamily="34" charset="-122"/>
                <a:cs typeface="Roboto Light" pitchFamily="34" charset="-120"/>
              </a:rPr>
              <a:t>magnitudes escalares </a:t>
            </a:r>
            <a:r>
              <a:rPr lang="en-US" sz="5400" dirty="0">
                <a:solidFill>
                  <a:srgbClr val="E5E0DF"/>
                </a:solidFill>
                <a:latin typeface="Roboto Light" pitchFamily="34" charset="0"/>
                <a:ea typeface="Roboto Light" pitchFamily="34" charset="-122"/>
                <a:cs typeface="Roboto Light" pitchFamily="34" charset="-120"/>
              </a:rPr>
              <a:t>y </a:t>
            </a:r>
            <a:endParaRPr lang="en-US" sz="5400" dirty="0" smtClean="0">
              <a:solidFill>
                <a:srgbClr val="E5E0DF"/>
              </a:solidFill>
              <a:latin typeface="Roboto Light" pitchFamily="34" charset="0"/>
              <a:ea typeface="Roboto Light" pitchFamily="34" charset="-122"/>
              <a:cs typeface="Roboto Light" pitchFamily="34" charset="-120"/>
            </a:endParaRPr>
          </a:p>
          <a:p>
            <a:pPr>
              <a:lnSpc>
                <a:spcPts val="5550"/>
              </a:lnSpc>
            </a:pPr>
            <a:r>
              <a:rPr lang="en-US" sz="5400" dirty="0" smtClean="0">
                <a:solidFill>
                  <a:srgbClr val="E5E0DF"/>
                </a:solidFill>
                <a:latin typeface="Roboto Light" pitchFamily="34" charset="0"/>
                <a:ea typeface="Roboto Light" pitchFamily="34" charset="-122"/>
                <a:cs typeface="Roboto Light" pitchFamily="34" charset="-120"/>
              </a:rPr>
              <a:t>vectoriales</a:t>
            </a:r>
            <a:r>
              <a:rPr lang="en-US" sz="5400" dirty="0">
                <a:solidFill>
                  <a:srgbClr val="E5E0DF"/>
                </a:solidFill>
                <a:latin typeface="Roboto Light" pitchFamily="34" charset="0"/>
                <a:ea typeface="Roboto Light" pitchFamily="34" charset="-122"/>
                <a:cs typeface="Roboto Light" pitchFamily="34" charset="-120"/>
              </a:rPr>
              <a:t>. Esto permite </a:t>
            </a:r>
            <a:r>
              <a:rPr lang="en-US" sz="5400" dirty="0" smtClean="0">
                <a:solidFill>
                  <a:srgbClr val="E5E0DF"/>
                </a:solidFill>
                <a:latin typeface="Roboto Light" pitchFamily="34" charset="0"/>
                <a:ea typeface="Roboto Light" pitchFamily="34" charset="-122"/>
                <a:cs typeface="Roboto Light" pitchFamily="34" charset="-120"/>
              </a:rPr>
              <a:t>una major</a:t>
            </a:r>
          </a:p>
          <a:p>
            <a:pPr>
              <a:lnSpc>
                <a:spcPts val="5550"/>
              </a:lnSpc>
            </a:pPr>
            <a:r>
              <a:rPr lang="en-US" sz="5400" dirty="0" smtClean="0">
                <a:solidFill>
                  <a:srgbClr val="E5E0DF"/>
                </a:solidFill>
                <a:latin typeface="Roboto Light" pitchFamily="34" charset="0"/>
                <a:ea typeface="Roboto Light" pitchFamily="34" charset="-122"/>
                <a:cs typeface="Roboto Light" pitchFamily="34" charset="-120"/>
              </a:rPr>
              <a:t> comprensión</a:t>
            </a:r>
            <a:r>
              <a:rPr lang="en-US" sz="5400" dirty="0">
                <a:solidFill>
                  <a:srgbClr val="E5E0DF"/>
                </a:solidFill>
                <a:latin typeface="Roboto Light" pitchFamily="34" charset="0"/>
                <a:ea typeface="Roboto Light" pitchFamily="34" charset="-122"/>
                <a:cs typeface="Roboto Light" pitchFamily="34" charset="-120"/>
              </a:rPr>
              <a:t> </a:t>
            </a:r>
            <a:r>
              <a:rPr lang="en-US" sz="5400" dirty="0" smtClean="0">
                <a:solidFill>
                  <a:srgbClr val="E5E0DF"/>
                </a:solidFill>
                <a:latin typeface="Roboto Light" pitchFamily="34" charset="0"/>
                <a:ea typeface="Roboto Light" pitchFamily="34" charset="-122"/>
                <a:cs typeface="Roboto Light" pitchFamily="34" charset="-120"/>
              </a:rPr>
              <a:t>de </a:t>
            </a:r>
            <a:r>
              <a:rPr lang="en-US" sz="5400" dirty="0">
                <a:solidFill>
                  <a:srgbClr val="E5E0DF"/>
                </a:solidFill>
                <a:latin typeface="Roboto Light" pitchFamily="34" charset="0"/>
                <a:ea typeface="Roboto Light" pitchFamily="34" charset="-122"/>
                <a:cs typeface="Roboto Light" pitchFamily="34" charset="-120"/>
              </a:rPr>
              <a:t>los </a:t>
            </a:r>
            <a:r>
              <a:rPr lang="en-US" sz="5400" dirty="0" smtClean="0">
                <a:solidFill>
                  <a:srgbClr val="E5E0DF"/>
                </a:solidFill>
                <a:latin typeface="Roboto Light" pitchFamily="34" charset="0"/>
                <a:ea typeface="Roboto Light" pitchFamily="34" charset="-122"/>
                <a:cs typeface="Roboto Light" pitchFamily="34" charset="-120"/>
              </a:rPr>
              <a:t>problemas</a:t>
            </a:r>
            <a:r>
              <a:rPr lang="en-US" sz="5400" dirty="0">
                <a:solidFill>
                  <a:srgbClr val="E5E0DF"/>
                </a:solidFill>
                <a:latin typeface="Roboto Light" pitchFamily="34" charset="0"/>
                <a:ea typeface="Roboto Light" pitchFamily="34" charset="-122"/>
                <a:cs typeface="Roboto Light" pitchFamily="34" charset="-120"/>
              </a:rPr>
              <a:t> </a:t>
            </a:r>
            <a:r>
              <a:rPr lang="en-US" sz="5400" dirty="0" smtClean="0">
                <a:solidFill>
                  <a:srgbClr val="E5E0DF"/>
                </a:solidFill>
                <a:latin typeface="Roboto Light" pitchFamily="34" charset="0"/>
                <a:ea typeface="Roboto Light" pitchFamily="34" charset="-122"/>
                <a:cs typeface="Roboto Light" pitchFamily="34" charset="-120"/>
              </a:rPr>
              <a:t>físicos.</a:t>
            </a:r>
          </a:p>
          <a:p>
            <a:pPr>
              <a:lnSpc>
                <a:spcPts val="5550"/>
              </a:lnSpc>
            </a:pPr>
            <a:r>
              <a:rPr lang="en-US" sz="5400" dirty="0" smtClean="0">
                <a:solidFill>
                  <a:srgbClr val="E5E0DF"/>
                </a:solidFill>
                <a:latin typeface="Roboto Light" pitchFamily="34" charset="0"/>
                <a:ea typeface="Roboto Light" pitchFamily="34" charset="-122"/>
                <a:cs typeface="Roboto Light" pitchFamily="34" charset="-120"/>
              </a:rPr>
              <a:t> </a:t>
            </a:r>
            <a:r>
              <a:rPr lang="en-US" sz="5400" dirty="0">
                <a:solidFill>
                  <a:srgbClr val="E5E0DF"/>
                </a:solidFill>
                <a:latin typeface="Roboto Light" pitchFamily="34" charset="0"/>
                <a:ea typeface="Roboto Light" pitchFamily="34" charset="-122"/>
                <a:cs typeface="Roboto Light" pitchFamily="34" charset="-120"/>
              </a:rPr>
              <a:t>El estudio de sistemas de </a:t>
            </a:r>
            <a:r>
              <a:rPr lang="en-US" sz="5400" dirty="0" smtClean="0">
                <a:solidFill>
                  <a:srgbClr val="E5E0DF"/>
                </a:solidFill>
                <a:latin typeface="Roboto Light" pitchFamily="34" charset="0"/>
                <a:ea typeface="Roboto Light" pitchFamily="34" charset="-122"/>
                <a:cs typeface="Roboto Light" pitchFamily="34" charset="-120"/>
              </a:rPr>
              <a:t>unidades</a:t>
            </a:r>
            <a:r>
              <a:rPr lang="en-US" sz="5400" dirty="0">
                <a:solidFill>
                  <a:srgbClr val="E5E0DF"/>
                </a:solidFill>
                <a:latin typeface="Roboto Light" pitchFamily="34" charset="0"/>
                <a:ea typeface="Roboto Light" pitchFamily="34" charset="-122"/>
                <a:cs typeface="Roboto Light" pitchFamily="34" charset="-120"/>
              </a:rPr>
              <a:t> </a:t>
            </a:r>
            <a:r>
              <a:rPr lang="en-US" sz="5400" dirty="0" smtClean="0">
                <a:solidFill>
                  <a:srgbClr val="E5E0DF"/>
                </a:solidFill>
                <a:latin typeface="Roboto Light" pitchFamily="34" charset="0"/>
                <a:ea typeface="Roboto Light" pitchFamily="34" charset="-122"/>
                <a:cs typeface="Roboto Light" pitchFamily="34" charset="-120"/>
              </a:rPr>
              <a:t>y análisis</a:t>
            </a:r>
          </a:p>
          <a:p>
            <a:pPr>
              <a:lnSpc>
                <a:spcPts val="5550"/>
              </a:lnSpc>
            </a:pPr>
            <a:r>
              <a:rPr lang="en-US" sz="5400" dirty="0" smtClean="0">
                <a:solidFill>
                  <a:srgbClr val="E5E0DF"/>
                </a:solidFill>
                <a:latin typeface="Roboto Light" pitchFamily="34" charset="0"/>
                <a:ea typeface="Roboto Light" pitchFamily="34" charset="-122"/>
                <a:cs typeface="Roboto Light" pitchFamily="34" charset="-120"/>
              </a:rPr>
              <a:t> </a:t>
            </a:r>
            <a:r>
              <a:rPr lang="en-US" sz="5400" dirty="0">
                <a:solidFill>
                  <a:srgbClr val="E5E0DF"/>
                </a:solidFill>
                <a:latin typeface="Roboto Light" pitchFamily="34" charset="0"/>
                <a:ea typeface="Roboto Light" pitchFamily="34" charset="-122"/>
                <a:cs typeface="Roboto Light" pitchFamily="34" charset="-120"/>
              </a:rPr>
              <a:t>dimensional es el siguiente paso.</a:t>
            </a:r>
            <a:endParaRPr lang="en-US" sz="5400" dirty="0"/>
          </a:p>
          <a:p>
            <a:pPr marL="0" indent="0" algn="l">
              <a:lnSpc>
                <a:spcPts val="5550"/>
              </a:lnSpc>
              <a:buNone/>
            </a:pPr>
            <a:endParaRPr lang="en-US" sz="4450" dirty="0"/>
          </a:p>
        </p:txBody>
      </p:sp>
      <p:sp>
        <p:nvSpPr>
          <p:cNvPr id="5" name="Shape 1"/>
          <p:cNvSpPr/>
          <p:nvPr/>
        </p:nvSpPr>
        <p:spPr>
          <a:xfrm>
            <a:off x="12698189" y="7805856"/>
            <a:ext cx="1932210" cy="406598"/>
          </a:xfrm>
          <a:prstGeom prst="roundRect">
            <a:avLst>
              <a:gd name="adj" fmla="val 42100"/>
            </a:avLst>
          </a:prstGeom>
          <a:solidFill>
            <a:srgbClr val="304755"/>
          </a:solidFill>
          <a:ln/>
        </p:spPr>
      </p:sp>
      <p:sp>
        <p:nvSpPr>
          <p:cNvPr id="6" name="Rectángulo 5"/>
          <p:cNvSpPr/>
          <p:nvPr/>
        </p:nvSpPr>
        <p:spPr>
          <a:xfrm>
            <a:off x="12480757" y="7634938"/>
            <a:ext cx="2149642" cy="57751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GT"/>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93790" y="2539960"/>
            <a:ext cx="12288083" cy="708779"/>
          </a:xfrm>
          <a:prstGeom prst="rect">
            <a:avLst/>
          </a:prstGeom>
          <a:noFill/>
          <a:ln/>
        </p:spPr>
        <p:txBody>
          <a:bodyPr wrap="none" lIns="0" tIns="0" rIns="0" bIns="0" rtlCol="0" anchor="t"/>
          <a:lstStyle/>
          <a:p>
            <a:pPr marL="0" indent="0" algn="l">
              <a:lnSpc>
                <a:spcPts val="5550"/>
              </a:lnSpc>
              <a:buNone/>
            </a:pPr>
            <a:r>
              <a:rPr lang="en-US" sz="4450" dirty="0">
                <a:solidFill>
                  <a:srgbClr val="F2F2F3"/>
                </a:solidFill>
                <a:latin typeface="Poppins Light" pitchFamily="34" charset="0"/>
                <a:ea typeface="Poppins Light" pitchFamily="34" charset="-122"/>
                <a:cs typeface="Poppins Light" pitchFamily="34" charset="-120"/>
              </a:rPr>
              <a:t>Magnitudes Escalares: Definición y Ejemplos</a:t>
            </a:r>
            <a:endParaRPr lang="en-US" sz="4450" dirty="0"/>
          </a:p>
        </p:txBody>
      </p:sp>
      <p:sp>
        <p:nvSpPr>
          <p:cNvPr id="3" name="Text 1"/>
          <p:cNvSpPr/>
          <p:nvPr/>
        </p:nvSpPr>
        <p:spPr>
          <a:xfrm>
            <a:off x="793790" y="3815715"/>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F2F2F3"/>
                </a:solidFill>
                <a:latin typeface="Poppins Light" pitchFamily="34" charset="0"/>
                <a:ea typeface="Poppins Light" pitchFamily="34" charset="-122"/>
                <a:cs typeface="Poppins Light" pitchFamily="34" charset="-120"/>
              </a:rPr>
              <a:t>Definición</a:t>
            </a:r>
            <a:endParaRPr lang="en-US" sz="2200" dirty="0"/>
          </a:p>
        </p:txBody>
      </p:sp>
      <p:sp>
        <p:nvSpPr>
          <p:cNvPr id="4" name="Text 2"/>
          <p:cNvSpPr/>
          <p:nvPr/>
        </p:nvSpPr>
        <p:spPr>
          <a:xfrm>
            <a:off x="793790" y="4396859"/>
            <a:ext cx="2845594" cy="1088708"/>
          </a:xfrm>
          <a:prstGeom prst="rect">
            <a:avLst/>
          </a:prstGeom>
          <a:noFill/>
          <a:ln/>
        </p:spPr>
        <p:txBody>
          <a:bodyPr wrap="square" lIns="0" tIns="0" rIns="0" bIns="0" rtlCol="0" anchor="t"/>
          <a:lstStyle/>
          <a:p>
            <a:pPr marL="0" indent="0" algn="l">
              <a:lnSpc>
                <a:spcPts val="2850"/>
              </a:lnSpc>
              <a:buNone/>
            </a:pPr>
            <a:r>
              <a:rPr lang="en-US" sz="1750" dirty="0">
                <a:solidFill>
                  <a:srgbClr val="E5E0DF"/>
                </a:solidFill>
                <a:latin typeface="Roboto Light" pitchFamily="34" charset="0"/>
                <a:ea typeface="Roboto Light" pitchFamily="34" charset="-122"/>
                <a:cs typeface="Roboto Light" pitchFamily="34" charset="-120"/>
              </a:rPr>
              <a:t>Se definen por un número y una unidad. La dirección es irrelevante.</a:t>
            </a:r>
            <a:endParaRPr lang="en-US" sz="1750" dirty="0"/>
          </a:p>
        </p:txBody>
      </p:sp>
      <p:sp>
        <p:nvSpPr>
          <p:cNvPr id="5" name="Text 3"/>
          <p:cNvSpPr/>
          <p:nvPr/>
        </p:nvSpPr>
        <p:spPr>
          <a:xfrm>
            <a:off x="4200406" y="3815715"/>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F2F2F3"/>
                </a:solidFill>
                <a:latin typeface="Poppins Light" pitchFamily="34" charset="0"/>
                <a:ea typeface="Poppins Light" pitchFamily="34" charset="-122"/>
                <a:cs typeface="Poppins Light" pitchFamily="34" charset="-120"/>
              </a:rPr>
              <a:t>Masa</a:t>
            </a:r>
            <a:endParaRPr lang="en-US" sz="2200" dirty="0"/>
          </a:p>
        </p:txBody>
      </p:sp>
      <p:sp>
        <p:nvSpPr>
          <p:cNvPr id="6" name="Text 4"/>
          <p:cNvSpPr/>
          <p:nvPr/>
        </p:nvSpPr>
        <p:spPr>
          <a:xfrm>
            <a:off x="4200406" y="4396859"/>
            <a:ext cx="2845594" cy="725805"/>
          </a:xfrm>
          <a:prstGeom prst="rect">
            <a:avLst/>
          </a:prstGeom>
          <a:noFill/>
          <a:ln/>
        </p:spPr>
        <p:txBody>
          <a:bodyPr wrap="square" lIns="0" tIns="0" rIns="0" bIns="0" rtlCol="0" anchor="t"/>
          <a:lstStyle/>
          <a:p>
            <a:pPr marL="0" indent="0" algn="l">
              <a:lnSpc>
                <a:spcPts val="2850"/>
              </a:lnSpc>
              <a:buNone/>
            </a:pPr>
            <a:r>
              <a:rPr lang="en-US" sz="1750" dirty="0">
                <a:solidFill>
                  <a:srgbClr val="E5E0DF"/>
                </a:solidFill>
                <a:latin typeface="Roboto Light" pitchFamily="34" charset="0"/>
                <a:ea typeface="Roboto Light" pitchFamily="34" charset="-122"/>
                <a:cs typeface="Roboto Light" pitchFamily="34" charset="-120"/>
              </a:rPr>
              <a:t>Ejemplo: 5 kg de arroz, 100 gramos de azúcar.</a:t>
            </a:r>
            <a:endParaRPr lang="en-US" sz="1750" dirty="0"/>
          </a:p>
        </p:txBody>
      </p:sp>
      <p:sp>
        <p:nvSpPr>
          <p:cNvPr id="7" name="Text 5"/>
          <p:cNvSpPr/>
          <p:nvPr/>
        </p:nvSpPr>
        <p:spPr>
          <a:xfrm>
            <a:off x="7607022" y="3815715"/>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F2F2F3"/>
                </a:solidFill>
                <a:latin typeface="Poppins Light" pitchFamily="34" charset="0"/>
                <a:ea typeface="Poppins Light" pitchFamily="34" charset="-122"/>
                <a:cs typeface="Poppins Light" pitchFamily="34" charset="-120"/>
              </a:rPr>
              <a:t>Temperatura</a:t>
            </a:r>
            <a:endParaRPr lang="en-US" sz="2200" dirty="0"/>
          </a:p>
        </p:txBody>
      </p:sp>
      <p:sp>
        <p:nvSpPr>
          <p:cNvPr id="8" name="Text 6"/>
          <p:cNvSpPr/>
          <p:nvPr/>
        </p:nvSpPr>
        <p:spPr>
          <a:xfrm>
            <a:off x="7607022" y="4396859"/>
            <a:ext cx="2845594" cy="362903"/>
          </a:xfrm>
          <a:prstGeom prst="rect">
            <a:avLst/>
          </a:prstGeom>
          <a:noFill/>
          <a:ln/>
        </p:spPr>
        <p:txBody>
          <a:bodyPr wrap="none" lIns="0" tIns="0" rIns="0" bIns="0" rtlCol="0" anchor="t"/>
          <a:lstStyle/>
          <a:p>
            <a:pPr marL="0" indent="0" algn="l">
              <a:lnSpc>
                <a:spcPts val="2850"/>
              </a:lnSpc>
              <a:buNone/>
            </a:pPr>
            <a:r>
              <a:rPr lang="en-US" sz="1750" dirty="0">
                <a:solidFill>
                  <a:srgbClr val="E5E0DF"/>
                </a:solidFill>
                <a:latin typeface="Roboto Light" pitchFamily="34" charset="0"/>
                <a:ea typeface="Roboto Light" pitchFamily="34" charset="-122"/>
                <a:cs typeface="Roboto Light" pitchFamily="34" charset="-120"/>
              </a:rPr>
              <a:t>Ejemplo: 25°C, -5°C.</a:t>
            </a:r>
            <a:endParaRPr lang="en-US" sz="1750" dirty="0"/>
          </a:p>
        </p:txBody>
      </p:sp>
      <p:sp>
        <p:nvSpPr>
          <p:cNvPr id="9" name="Text 7"/>
          <p:cNvSpPr/>
          <p:nvPr/>
        </p:nvSpPr>
        <p:spPr>
          <a:xfrm>
            <a:off x="11013638" y="3815715"/>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F2F2F3"/>
                </a:solidFill>
                <a:latin typeface="Poppins Light" pitchFamily="34" charset="0"/>
                <a:ea typeface="Poppins Light" pitchFamily="34" charset="-122"/>
                <a:cs typeface="Poppins Light" pitchFamily="34" charset="-120"/>
              </a:rPr>
              <a:t>Tiempo</a:t>
            </a:r>
            <a:endParaRPr lang="en-US" sz="2200" dirty="0"/>
          </a:p>
        </p:txBody>
      </p:sp>
      <p:sp>
        <p:nvSpPr>
          <p:cNvPr id="10" name="Text 8"/>
          <p:cNvSpPr/>
          <p:nvPr/>
        </p:nvSpPr>
        <p:spPr>
          <a:xfrm>
            <a:off x="11013638" y="4396859"/>
            <a:ext cx="2845594" cy="725805"/>
          </a:xfrm>
          <a:prstGeom prst="rect">
            <a:avLst/>
          </a:prstGeom>
          <a:noFill/>
          <a:ln/>
        </p:spPr>
        <p:txBody>
          <a:bodyPr wrap="square" lIns="0" tIns="0" rIns="0" bIns="0" rtlCol="0" anchor="t"/>
          <a:lstStyle/>
          <a:p>
            <a:pPr marL="0" indent="0" algn="l">
              <a:lnSpc>
                <a:spcPts val="2850"/>
              </a:lnSpc>
              <a:buNone/>
            </a:pPr>
            <a:r>
              <a:rPr lang="en-US" sz="1750" dirty="0">
                <a:solidFill>
                  <a:srgbClr val="E5E0DF"/>
                </a:solidFill>
                <a:latin typeface="Roboto Light" pitchFamily="34" charset="0"/>
                <a:ea typeface="Roboto Light" pitchFamily="34" charset="-122"/>
                <a:cs typeface="Roboto Light" pitchFamily="34" charset="-120"/>
              </a:rPr>
              <a:t>Ejemplo: 10 segundos, 2 horas.</a:t>
            </a:r>
            <a:endParaRPr lang="en-US" sz="1750" dirty="0"/>
          </a:p>
        </p:txBody>
      </p:sp>
      <p:sp>
        <p:nvSpPr>
          <p:cNvPr id="12" name="Rectángulo 11"/>
          <p:cNvSpPr/>
          <p:nvPr/>
        </p:nvSpPr>
        <p:spPr>
          <a:xfrm>
            <a:off x="12609095" y="7523749"/>
            <a:ext cx="1876926" cy="57751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GT"/>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AGNITUDES FÍSICAS. | ¡Eureka! - Blog de fís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169"/>
            <a:ext cx="14630400" cy="8216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9297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GNITUDES FISICAS | FISICA DE FLUIDOS Y TERMODINAM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70"/>
            <a:ext cx="14630400" cy="8223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66612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31862"/>
          </a:xfrm>
          <a:prstGeom prst="rect">
            <a:avLst/>
          </a:prstGeom>
        </p:spPr>
      </p:pic>
      <p:sp>
        <p:nvSpPr>
          <p:cNvPr id="3" name="Text 0"/>
          <p:cNvSpPr/>
          <p:nvPr/>
        </p:nvSpPr>
        <p:spPr>
          <a:xfrm>
            <a:off x="6214229" y="571857"/>
            <a:ext cx="7688342" cy="1299686"/>
          </a:xfrm>
          <a:prstGeom prst="rect">
            <a:avLst/>
          </a:prstGeom>
          <a:noFill/>
          <a:ln/>
        </p:spPr>
        <p:txBody>
          <a:bodyPr wrap="square" lIns="0" tIns="0" rIns="0" bIns="0" rtlCol="0" anchor="t"/>
          <a:lstStyle/>
          <a:p>
            <a:pPr marL="0" indent="0" algn="l">
              <a:lnSpc>
                <a:spcPts val="5100"/>
              </a:lnSpc>
              <a:buNone/>
            </a:pPr>
            <a:r>
              <a:rPr lang="en-US" sz="4050" dirty="0">
                <a:solidFill>
                  <a:srgbClr val="F2F2F3"/>
                </a:solidFill>
                <a:latin typeface="Poppins Light" pitchFamily="34" charset="0"/>
                <a:ea typeface="Poppins Light" pitchFamily="34" charset="-122"/>
                <a:cs typeface="Poppins Light" pitchFamily="34" charset="-120"/>
              </a:rPr>
              <a:t>Magnitudes Vectoriales: Definición y Ejemplos</a:t>
            </a:r>
            <a:endParaRPr lang="en-US" sz="4050" dirty="0"/>
          </a:p>
        </p:txBody>
      </p:sp>
      <p:sp>
        <p:nvSpPr>
          <p:cNvPr id="4" name="Shape 1"/>
          <p:cNvSpPr/>
          <p:nvPr/>
        </p:nvSpPr>
        <p:spPr>
          <a:xfrm>
            <a:off x="6214229" y="2183368"/>
            <a:ext cx="7688342" cy="1213247"/>
          </a:xfrm>
          <a:prstGeom prst="roundRect">
            <a:avLst>
              <a:gd name="adj" fmla="val 7199"/>
            </a:avLst>
          </a:prstGeom>
          <a:solidFill>
            <a:srgbClr val="3D3D42"/>
          </a:solidFill>
          <a:ln w="7620">
            <a:solidFill>
              <a:srgbClr val="56565B"/>
            </a:solidFill>
            <a:prstDash val="solid"/>
          </a:ln>
        </p:spPr>
      </p:sp>
      <p:sp>
        <p:nvSpPr>
          <p:cNvPr id="5" name="Text 2"/>
          <p:cNvSpPr/>
          <p:nvPr/>
        </p:nvSpPr>
        <p:spPr>
          <a:xfrm>
            <a:off x="6429732" y="2398871"/>
            <a:ext cx="2599372" cy="324802"/>
          </a:xfrm>
          <a:prstGeom prst="rect">
            <a:avLst/>
          </a:prstGeom>
          <a:noFill/>
          <a:ln/>
        </p:spPr>
        <p:txBody>
          <a:bodyPr wrap="none" lIns="0" tIns="0" rIns="0" bIns="0" rtlCol="0" anchor="t"/>
          <a:lstStyle/>
          <a:p>
            <a:pPr marL="0" indent="0" algn="l">
              <a:lnSpc>
                <a:spcPts val="2550"/>
              </a:lnSpc>
              <a:buNone/>
            </a:pPr>
            <a:r>
              <a:rPr lang="en-US" sz="2000" dirty="0">
                <a:solidFill>
                  <a:srgbClr val="E5E0DF"/>
                </a:solidFill>
                <a:latin typeface="Poppins Light" pitchFamily="34" charset="0"/>
                <a:ea typeface="Poppins Light" pitchFamily="34" charset="-122"/>
                <a:cs typeface="Poppins Light" pitchFamily="34" charset="-120"/>
              </a:rPr>
              <a:t>Definición</a:t>
            </a:r>
            <a:endParaRPr lang="en-US" sz="2000" dirty="0"/>
          </a:p>
        </p:txBody>
      </p:sp>
      <p:sp>
        <p:nvSpPr>
          <p:cNvPr id="6" name="Text 3"/>
          <p:cNvSpPr/>
          <p:nvPr/>
        </p:nvSpPr>
        <p:spPr>
          <a:xfrm>
            <a:off x="6429732" y="2848332"/>
            <a:ext cx="7257336" cy="332780"/>
          </a:xfrm>
          <a:prstGeom prst="rect">
            <a:avLst/>
          </a:prstGeom>
          <a:noFill/>
          <a:ln/>
        </p:spPr>
        <p:txBody>
          <a:bodyPr wrap="none" lIns="0" tIns="0" rIns="0" bIns="0" rtlCol="0" anchor="t"/>
          <a:lstStyle/>
          <a:p>
            <a:pPr marL="0" indent="0" algn="l">
              <a:lnSpc>
                <a:spcPts val="2600"/>
              </a:lnSpc>
              <a:buNone/>
            </a:pPr>
            <a:r>
              <a:rPr lang="en-US" sz="1600" dirty="0">
                <a:solidFill>
                  <a:srgbClr val="E5E0DF"/>
                </a:solidFill>
                <a:latin typeface="Roboto Light" pitchFamily="34" charset="0"/>
                <a:ea typeface="Roboto Light" pitchFamily="34" charset="-122"/>
                <a:cs typeface="Roboto Light" pitchFamily="34" charset="-120"/>
              </a:rPr>
              <a:t>Requieren número, unidad, dirección y sentido. La dirección es clave.</a:t>
            </a:r>
            <a:endParaRPr lang="en-US" sz="1600" dirty="0"/>
          </a:p>
        </p:txBody>
      </p:sp>
      <p:sp>
        <p:nvSpPr>
          <p:cNvPr id="7" name="Shape 4"/>
          <p:cNvSpPr/>
          <p:nvPr/>
        </p:nvSpPr>
        <p:spPr>
          <a:xfrm>
            <a:off x="6214229" y="3604498"/>
            <a:ext cx="7688342" cy="1213247"/>
          </a:xfrm>
          <a:prstGeom prst="roundRect">
            <a:avLst>
              <a:gd name="adj" fmla="val 7199"/>
            </a:avLst>
          </a:prstGeom>
          <a:solidFill>
            <a:srgbClr val="3D3D42"/>
          </a:solidFill>
          <a:ln w="7620">
            <a:solidFill>
              <a:srgbClr val="56565B"/>
            </a:solidFill>
            <a:prstDash val="solid"/>
          </a:ln>
        </p:spPr>
      </p:sp>
      <p:sp>
        <p:nvSpPr>
          <p:cNvPr id="8" name="Text 5"/>
          <p:cNvSpPr/>
          <p:nvPr/>
        </p:nvSpPr>
        <p:spPr>
          <a:xfrm>
            <a:off x="6429732" y="3820001"/>
            <a:ext cx="2599372" cy="324802"/>
          </a:xfrm>
          <a:prstGeom prst="rect">
            <a:avLst/>
          </a:prstGeom>
          <a:noFill/>
          <a:ln/>
        </p:spPr>
        <p:txBody>
          <a:bodyPr wrap="none" lIns="0" tIns="0" rIns="0" bIns="0" rtlCol="0" anchor="t"/>
          <a:lstStyle/>
          <a:p>
            <a:pPr marL="0" indent="0" algn="l">
              <a:lnSpc>
                <a:spcPts val="2550"/>
              </a:lnSpc>
              <a:buNone/>
            </a:pPr>
            <a:r>
              <a:rPr lang="en-US" sz="2000" dirty="0">
                <a:solidFill>
                  <a:srgbClr val="E5E0DF"/>
                </a:solidFill>
                <a:latin typeface="Poppins Light" pitchFamily="34" charset="0"/>
                <a:ea typeface="Poppins Light" pitchFamily="34" charset="-122"/>
                <a:cs typeface="Poppins Light" pitchFamily="34" charset="-120"/>
              </a:rPr>
              <a:t>Velocidad</a:t>
            </a:r>
            <a:endParaRPr lang="en-US" sz="2000" dirty="0"/>
          </a:p>
        </p:txBody>
      </p:sp>
      <p:sp>
        <p:nvSpPr>
          <p:cNvPr id="9" name="Text 6"/>
          <p:cNvSpPr/>
          <p:nvPr/>
        </p:nvSpPr>
        <p:spPr>
          <a:xfrm>
            <a:off x="6429732" y="4269462"/>
            <a:ext cx="7257336" cy="332780"/>
          </a:xfrm>
          <a:prstGeom prst="rect">
            <a:avLst/>
          </a:prstGeom>
          <a:noFill/>
          <a:ln/>
        </p:spPr>
        <p:txBody>
          <a:bodyPr wrap="none" lIns="0" tIns="0" rIns="0" bIns="0" rtlCol="0" anchor="t"/>
          <a:lstStyle/>
          <a:p>
            <a:pPr marL="0" indent="0" algn="l">
              <a:lnSpc>
                <a:spcPts val="2600"/>
              </a:lnSpc>
              <a:buNone/>
            </a:pPr>
            <a:r>
              <a:rPr lang="en-US" sz="1600" dirty="0">
                <a:solidFill>
                  <a:srgbClr val="E5E0DF"/>
                </a:solidFill>
                <a:latin typeface="Roboto Light" pitchFamily="34" charset="0"/>
                <a:ea typeface="Roboto Light" pitchFamily="34" charset="-122"/>
                <a:cs typeface="Roboto Light" pitchFamily="34" charset="-120"/>
              </a:rPr>
              <a:t>Ejemplo: 20 m/s hacia el norte.</a:t>
            </a:r>
            <a:endParaRPr lang="en-US" sz="1600" dirty="0"/>
          </a:p>
        </p:txBody>
      </p:sp>
      <p:sp>
        <p:nvSpPr>
          <p:cNvPr id="10" name="Shape 7"/>
          <p:cNvSpPr/>
          <p:nvPr/>
        </p:nvSpPr>
        <p:spPr>
          <a:xfrm>
            <a:off x="6214229" y="5025628"/>
            <a:ext cx="7688342" cy="1213247"/>
          </a:xfrm>
          <a:prstGeom prst="roundRect">
            <a:avLst>
              <a:gd name="adj" fmla="val 7199"/>
            </a:avLst>
          </a:prstGeom>
          <a:solidFill>
            <a:srgbClr val="3D3D42"/>
          </a:solidFill>
          <a:ln w="7620">
            <a:solidFill>
              <a:srgbClr val="56565B"/>
            </a:solidFill>
            <a:prstDash val="solid"/>
          </a:ln>
        </p:spPr>
      </p:sp>
      <p:sp>
        <p:nvSpPr>
          <p:cNvPr id="11" name="Text 8"/>
          <p:cNvSpPr/>
          <p:nvPr/>
        </p:nvSpPr>
        <p:spPr>
          <a:xfrm>
            <a:off x="6429732" y="5241131"/>
            <a:ext cx="2599372" cy="324802"/>
          </a:xfrm>
          <a:prstGeom prst="rect">
            <a:avLst/>
          </a:prstGeom>
          <a:noFill/>
          <a:ln/>
        </p:spPr>
        <p:txBody>
          <a:bodyPr wrap="none" lIns="0" tIns="0" rIns="0" bIns="0" rtlCol="0" anchor="t"/>
          <a:lstStyle/>
          <a:p>
            <a:pPr marL="0" indent="0" algn="l">
              <a:lnSpc>
                <a:spcPts val="2550"/>
              </a:lnSpc>
              <a:buNone/>
            </a:pPr>
            <a:r>
              <a:rPr lang="en-US" sz="2000" dirty="0">
                <a:solidFill>
                  <a:srgbClr val="E5E0DF"/>
                </a:solidFill>
                <a:latin typeface="Poppins Light" pitchFamily="34" charset="0"/>
                <a:ea typeface="Poppins Light" pitchFamily="34" charset="-122"/>
                <a:cs typeface="Poppins Light" pitchFamily="34" charset="-120"/>
              </a:rPr>
              <a:t>Fuerza</a:t>
            </a:r>
            <a:endParaRPr lang="en-US" sz="2000" dirty="0"/>
          </a:p>
        </p:txBody>
      </p:sp>
      <p:sp>
        <p:nvSpPr>
          <p:cNvPr id="12" name="Text 9"/>
          <p:cNvSpPr/>
          <p:nvPr/>
        </p:nvSpPr>
        <p:spPr>
          <a:xfrm>
            <a:off x="6429732" y="5690592"/>
            <a:ext cx="7257336" cy="332780"/>
          </a:xfrm>
          <a:prstGeom prst="rect">
            <a:avLst/>
          </a:prstGeom>
          <a:noFill/>
          <a:ln/>
        </p:spPr>
        <p:txBody>
          <a:bodyPr wrap="none" lIns="0" tIns="0" rIns="0" bIns="0" rtlCol="0" anchor="t"/>
          <a:lstStyle/>
          <a:p>
            <a:pPr marL="0" indent="0" algn="l">
              <a:lnSpc>
                <a:spcPts val="2600"/>
              </a:lnSpc>
              <a:buNone/>
            </a:pPr>
            <a:r>
              <a:rPr lang="en-US" sz="1600" dirty="0">
                <a:solidFill>
                  <a:srgbClr val="E5E0DF"/>
                </a:solidFill>
                <a:latin typeface="Roboto Light" pitchFamily="34" charset="0"/>
                <a:ea typeface="Roboto Light" pitchFamily="34" charset="-122"/>
                <a:cs typeface="Roboto Light" pitchFamily="34" charset="-120"/>
              </a:rPr>
              <a:t>Ejemplo: 10 N hacia la derecha.</a:t>
            </a:r>
            <a:endParaRPr lang="en-US" sz="1600" dirty="0"/>
          </a:p>
        </p:txBody>
      </p:sp>
      <p:sp>
        <p:nvSpPr>
          <p:cNvPr id="13" name="Shape 10"/>
          <p:cNvSpPr/>
          <p:nvPr/>
        </p:nvSpPr>
        <p:spPr>
          <a:xfrm>
            <a:off x="6214229" y="6446758"/>
            <a:ext cx="7688342" cy="1213247"/>
          </a:xfrm>
          <a:prstGeom prst="roundRect">
            <a:avLst>
              <a:gd name="adj" fmla="val 7199"/>
            </a:avLst>
          </a:prstGeom>
          <a:solidFill>
            <a:srgbClr val="3D3D42"/>
          </a:solidFill>
          <a:ln w="7620">
            <a:solidFill>
              <a:srgbClr val="56565B"/>
            </a:solidFill>
            <a:prstDash val="solid"/>
          </a:ln>
        </p:spPr>
      </p:sp>
      <p:sp>
        <p:nvSpPr>
          <p:cNvPr id="14" name="Text 11"/>
          <p:cNvSpPr/>
          <p:nvPr/>
        </p:nvSpPr>
        <p:spPr>
          <a:xfrm>
            <a:off x="6429732" y="6662261"/>
            <a:ext cx="2599372" cy="324802"/>
          </a:xfrm>
          <a:prstGeom prst="rect">
            <a:avLst/>
          </a:prstGeom>
          <a:noFill/>
          <a:ln/>
        </p:spPr>
        <p:txBody>
          <a:bodyPr wrap="none" lIns="0" tIns="0" rIns="0" bIns="0" rtlCol="0" anchor="t"/>
          <a:lstStyle/>
          <a:p>
            <a:pPr marL="0" indent="0" algn="l">
              <a:lnSpc>
                <a:spcPts val="2550"/>
              </a:lnSpc>
              <a:buNone/>
            </a:pPr>
            <a:r>
              <a:rPr lang="en-US" sz="2000" dirty="0">
                <a:solidFill>
                  <a:srgbClr val="E5E0DF"/>
                </a:solidFill>
                <a:latin typeface="Poppins Light" pitchFamily="34" charset="0"/>
                <a:ea typeface="Poppins Light" pitchFamily="34" charset="-122"/>
                <a:cs typeface="Poppins Light" pitchFamily="34" charset="-120"/>
              </a:rPr>
              <a:t>Aceleración</a:t>
            </a:r>
            <a:endParaRPr lang="en-US" sz="2000" dirty="0"/>
          </a:p>
        </p:txBody>
      </p:sp>
      <p:sp>
        <p:nvSpPr>
          <p:cNvPr id="15" name="Text 12"/>
          <p:cNvSpPr/>
          <p:nvPr/>
        </p:nvSpPr>
        <p:spPr>
          <a:xfrm>
            <a:off x="6429732" y="7111722"/>
            <a:ext cx="7257336" cy="332780"/>
          </a:xfrm>
          <a:prstGeom prst="rect">
            <a:avLst/>
          </a:prstGeom>
          <a:noFill/>
          <a:ln/>
        </p:spPr>
        <p:txBody>
          <a:bodyPr wrap="none" lIns="0" tIns="0" rIns="0" bIns="0" rtlCol="0" anchor="t"/>
          <a:lstStyle/>
          <a:p>
            <a:pPr marL="0" indent="0" algn="l">
              <a:lnSpc>
                <a:spcPts val="2600"/>
              </a:lnSpc>
              <a:buNone/>
            </a:pPr>
            <a:r>
              <a:rPr lang="en-US" sz="1600" dirty="0">
                <a:solidFill>
                  <a:srgbClr val="E5E0DF"/>
                </a:solidFill>
                <a:latin typeface="Roboto Light" pitchFamily="34" charset="0"/>
                <a:ea typeface="Roboto Light" pitchFamily="34" charset="-122"/>
                <a:cs typeface="Roboto Light" pitchFamily="34" charset="-120"/>
              </a:rPr>
              <a:t>Ejemplo: 5 m/s² hacia abajo.</a:t>
            </a:r>
            <a:endParaRPr lang="en-US" sz="1600" dirty="0"/>
          </a:p>
        </p:txBody>
      </p:sp>
      <p:sp>
        <p:nvSpPr>
          <p:cNvPr id="16" name="Shape 1"/>
          <p:cNvSpPr/>
          <p:nvPr/>
        </p:nvSpPr>
        <p:spPr>
          <a:xfrm>
            <a:off x="12698189" y="7805856"/>
            <a:ext cx="1932210" cy="406598"/>
          </a:xfrm>
          <a:prstGeom prst="roundRect">
            <a:avLst>
              <a:gd name="adj" fmla="val 42100"/>
            </a:avLst>
          </a:prstGeom>
          <a:solidFill>
            <a:srgbClr val="304755"/>
          </a:solidFill>
          <a:ln/>
        </p:spPr>
      </p:sp>
      <p:sp>
        <p:nvSpPr>
          <p:cNvPr id="17" name="Rectángulo 16"/>
          <p:cNvSpPr/>
          <p:nvPr/>
        </p:nvSpPr>
        <p:spPr>
          <a:xfrm>
            <a:off x="12698188" y="7759597"/>
            <a:ext cx="1932211" cy="45285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GT"/>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885706"/>
            <a:ext cx="7556421" cy="1417558"/>
          </a:xfrm>
          <a:prstGeom prst="rect">
            <a:avLst/>
          </a:prstGeom>
          <a:noFill/>
          <a:ln/>
        </p:spPr>
        <p:txBody>
          <a:bodyPr wrap="square" lIns="0" tIns="0" rIns="0" bIns="0" rtlCol="0" anchor="t"/>
          <a:lstStyle/>
          <a:p>
            <a:pPr marL="0" indent="0" algn="l">
              <a:lnSpc>
                <a:spcPts val="5550"/>
              </a:lnSpc>
              <a:buNone/>
            </a:pPr>
            <a:r>
              <a:rPr lang="en-US" sz="4450" dirty="0">
                <a:solidFill>
                  <a:srgbClr val="F2F2F3"/>
                </a:solidFill>
                <a:latin typeface="Poppins Light" pitchFamily="34" charset="0"/>
                <a:ea typeface="Poppins Light" pitchFamily="34" charset="-122"/>
                <a:cs typeface="Poppins Light" pitchFamily="34" charset="-120"/>
              </a:rPr>
              <a:t>Representación Gráfica de Vectores</a:t>
            </a:r>
            <a:endParaRPr lang="en-US" sz="4450" dirty="0"/>
          </a:p>
        </p:txBody>
      </p:sp>
      <p:pic>
        <p:nvPicPr>
          <p:cNvPr id="4" name="Image 1" descr="preencoded.png"/>
          <p:cNvPicPr>
            <a:picLocks noChangeAspect="1"/>
          </p:cNvPicPr>
          <p:nvPr/>
        </p:nvPicPr>
        <p:blipFill>
          <a:blip r:embed="rId4"/>
          <a:stretch>
            <a:fillRect/>
          </a:stretch>
        </p:blipFill>
        <p:spPr>
          <a:xfrm>
            <a:off x="6280190" y="2643426"/>
            <a:ext cx="566976" cy="566976"/>
          </a:xfrm>
          <a:prstGeom prst="rect">
            <a:avLst/>
          </a:prstGeom>
        </p:spPr>
      </p:pic>
      <p:sp>
        <p:nvSpPr>
          <p:cNvPr id="5" name="Text 1"/>
          <p:cNvSpPr/>
          <p:nvPr/>
        </p:nvSpPr>
        <p:spPr>
          <a:xfrm>
            <a:off x="6280190" y="3437215"/>
            <a:ext cx="2291953" cy="354330"/>
          </a:xfrm>
          <a:prstGeom prst="rect">
            <a:avLst/>
          </a:prstGeom>
          <a:noFill/>
          <a:ln/>
        </p:spPr>
        <p:txBody>
          <a:bodyPr wrap="none" lIns="0" tIns="0" rIns="0" bIns="0" rtlCol="0" anchor="t"/>
          <a:lstStyle/>
          <a:p>
            <a:pPr marL="0" indent="0" algn="l">
              <a:lnSpc>
                <a:spcPts val="2750"/>
              </a:lnSpc>
              <a:buNone/>
            </a:pPr>
            <a:r>
              <a:rPr lang="en-US" sz="2200" dirty="0">
                <a:solidFill>
                  <a:srgbClr val="E5E0DF"/>
                </a:solidFill>
                <a:latin typeface="Poppins Light" pitchFamily="34" charset="0"/>
                <a:ea typeface="Poppins Light" pitchFamily="34" charset="-122"/>
                <a:cs typeface="Poppins Light" pitchFamily="34" charset="-120"/>
              </a:rPr>
              <a:t>Origen</a:t>
            </a:r>
            <a:endParaRPr lang="en-US" sz="2200" dirty="0"/>
          </a:p>
        </p:txBody>
      </p:sp>
      <p:sp>
        <p:nvSpPr>
          <p:cNvPr id="6" name="Text 2"/>
          <p:cNvSpPr/>
          <p:nvPr/>
        </p:nvSpPr>
        <p:spPr>
          <a:xfrm>
            <a:off x="6280190" y="3927634"/>
            <a:ext cx="2291953" cy="362903"/>
          </a:xfrm>
          <a:prstGeom prst="rect">
            <a:avLst/>
          </a:prstGeom>
          <a:noFill/>
          <a:ln/>
        </p:spPr>
        <p:txBody>
          <a:bodyPr wrap="none" lIns="0" tIns="0" rIns="0" bIns="0" rtlCol="0" anchor="t"/>
          <a:lstStyle/>
          <a:p>
            <a:pPr marL="0" indent="0" algn="l">
              <a:lnSpc>
                <a:spcPts val="2850"/>
              </a:lnSpc>
              <a:buNone/>
            </a:pPr>
            <a:r>
              <a:rPr lang="en-US" sz="1750" dirty="0">
                <a:solidFill>
                  <a:srgbClr val="E5E0DF"/>
                </a:solidFill>
                <a:latin typeface="Roboto Light" pitchFamily="34" charset="0"/>
                <a:ea typeface="Roboto Light" pitchFamily="34" charset="-122"/>
                <a:cs typeface="Roboto Light" pitchFamily="34" charset="-120"/>
              </a:rPr>
              <a:t>Punto de aplicación.</a:t>
            </a:r>
            <a:endParaRPr lang="en-US" sz="1750" dirty="0"/>
          </a:p>
        </p:txBody>
      </p:sp>
      <p:pic>
        <p:nvPicPr>
          <p:cNvPr id="7" name="Image 2" descr="preencoded.png"/>
          <p:cNvPicPr>
            <a:picLocks noChangeAspect="1"/>
          </p:cNvPicPr>
          <p:nvPr/>
        </p:nvPicPr>
        <p:blipFill>
          <a:blip r:embed="rId5"/>
          <a:stretch>
            <a:fillRect/>
          </a:stretch>
        </p:blipFill>
        <p:spPr>
          <a:xfrm>
            <a:off x="8912304" y="2643426"/>
            <a:ext cx="566976" cy="566976"/>
          </a:xfrm>
          <a:prstGeom prst="rect">
            <a:avLst/>
          </a:prstGeom>
        </p:spPr>
      </p:pic>
      <p:sp>
        <p:nvSpPr>
          <p:cNvPr id="8" name="Text 3"/>
          <p:cNvSpPr/>
          <p:nvPr/>
        </p:nvSpPr>
        <p:spPr>
          <a:xfrm>
            <a:off x="8912304" y="3437215"/>
            <a:ext cx="2292072" cy="354330"/>
          </a:xfrm>
          <a:prstGeom prst="rect">
            <a:avLst/>
          </a:prstGeom>
          <a:noFill/>
          <a:ln/>
        </p:spPr>
        <p:txBody>
          <a:bodyPr wrap="none" lIns="0" tIns="0" rIns="0" bIns="0" rtlCol="0" anchor="t"/>
          <a:lstStyle/>
          <a:p>
            <a:pPr marL="0" indent="0" algn="l">
              <a:lnSpc>
                <a:spcPts val="2750"/>
              </a:lnSpc>
              <a:buNone/>
            </a:pPr>
            <a:r>
              <a:rPr lang="en-US" sz="2200" dirty="0">
                <a:solidFill>
                  <a:srgbClr val="E5E0DF"/>
                </a:solidFill>
                <a:latin typeface="Poppins Light" pitchFamily="34" charset="0"/>
                <a:ea typeface="Poppins Light" pitchFamily="34" charset="-122"/>
                <a:cs typeface="Poppins Light" pitchFamily="34" charset="-120"/>
              </a:rPr>
              <a:t>Dirección</a:t>
            </a:r>
            <a:endParaRPr lang="en-US" sz="2200" dirty="0"/>
          </a:p>
        </p:txBody>
      </p:sp>
      <p:sp>
        <p:nvSpPr>
          <p:cNvPr id="9" name="Text 4"/>
          <p:cNvSpPr/>
          <p:nvPr/>
        </p:nvSpPr>
        <p:spPr>
          <a:xfrm>
            <a:off x="8912304" y="3927634"/>
            <a:ext cx="2292072" cy="362903"/>
          </a:xfrm>
          <a:prstGeom prst="rect">
            <a:avLst/>
          </a:prstGeom>
          <a:noFill/>
          <a:ln/>
        </p:spPr>
        <p:txBody>
          <a:bodyPr wrap="none" lIns="0" tIns="0" rIns="0" bIns="0" rtlCol="0" anchor="t"/>
          <a:lstStyle/>
          <a:p>
            <a:pPr marL="0" indent="0" algn="l">
              <a:lnSpc>
                <a:spcPts val="2850"/>
              </a:lnSpc>
              <a:buNone/>
            </a:pPr>
            <a:r>
              <a:rPr lang="en-US" sz="1750" dirty="0">
                <a:solidFill>
                  <a:srgbClr val="E5E0DF"/>
                </a:solidFill>
                <a:latin typeface="Roboto Light" pitchFamily="34" charset="0"/>
                <a:ea typeface="Roboto Light" pitchFamily="34" charset="-122"/>
                <a:cs typeface="Roboto Light" pitchFamily="34" charset="-120"/>
              </a:rPr>
              <a:t>Línea de acción.</a:t>
            </a:r>
            <a:endParaRPr lang="en-US" sz="1750" dirty="0"/>
          </a:p>
        </p:txBody>
      </p:sp>
      <p:pic>
        <p:nvPicPr>
          <p:cNvPr id="10" name="Image 3" descr="preencoded.png"/>
          <p:cNvPicPr>
            <a:picLocks noChangeAspect="1"/>
          </p:cNvPicPr>
          <p:nvPr/>
        </p:nvPicPr>
        <p:blipFill>
          <a:blip r:embed="rId6"/>
          <a:stretch>
            <a:fillRect/>
          </a:stretch>
        </p:blipFill>
        <p:spPr>
          <a:xfrm>
            <a:off x="11544538" y="2643426"/>
            <a:ext cx="566976" cy="566976"/>
          </a:xfrm>
          <a:prstGeom prst="rect">
            <a:avLst/>
          </a:prstGeom>
        </p:spPr>
      </p:pic>
      <p:sp>
        <p:nvSpPr>
          <p:cNvPr id="11" name="Text 5"/>
          <p:cNvSpPr/>
          <p:nvPr/>
        </p:nvSpPr>
        <p:spPr>
          <a:xfrm>
            <a:off x="11544538" y="3437215"/>
            <a:ext cx="2291953" cy="354330"/>
          </a:xfrm>
          <a:prstGeom prst="rect">
            <a:avLst/>
          </a:prstGeom>
          <a:noFill/>
          <a:ln/>
        </p:spPr>
        <p:txBody>
          <a:bodyPr wrap="none" lIns="0" tIns="0" rIns="0" bIns="0" rtlCol="0" anchor="t"/>
          <a:lstStyle/>
          <a:p>
            <a:pPr marL="0" indent="0" algn="l">
              <a:lnSpc>
                <a:spcPts val="2750"/>
              </a:lnSpc>
              <a:buNone/>
            </a:pPr>
            <a:r>
              <a:rPr lang="en-US" sz="2200" dirty="0">
                <a:solidFill>
                  <a:srgbClr val="E5E0DF"/>
                </a:solidFill>
                <a:latin typeface="Poppins Light" pitchFamily="34" charset="0"/>
                <a:ea typeface="Poppins Light" pitchFamily="34" charset="-122"/>
                <a:cs typeface="Poppins Light" pitchFamily="34" charset="-120"/>
              </a:rPr>
              <a:t>Sentido</a:t>
            </a:r>
            <a:endParaRPr lang="en-US" sz="2200" dirty="0"/>
          </a:p>
        </p:txBody>
      </p:sp>
      <p:sp>
        <p:nvSpPr>
          <p:cNvPr id="12" name="Text 6"/>
          <p:cNvSpPr/>
          <p:nvPr/>
        </p:nvSpPr>
        <p:spPr>
          <a:xfrm>
            <a:off x="11544538" y="3927634"/>
            <a:ext cx="2291953" cy="725805"/>
          </a:xfrm>
          <a:prstGeom prst="rect">
            <a:avLst/>
          </a:prstGeom>
          <a:noFill/>
          <a:ln/>
        </p:spPr>
        <p:txBody>
          <a:bodyPr wrap="square" lIns="0" tIns="0" rIns="0" bIns="0" rtlCol="0" anchor="t"/>
          <a:lstStyle/>
          <a:p>
            <a:pPr marL="0" indent="0" algn="l">
              <a:lnSpc>
                <a:spcPts val="2850"/>
              </a:lnSpc>
              <a:buNone/>
            </a:pPr>
            <a:r>
              <a:rPr lang="en-US" sz="1750" dirty="0">
                <a:solidFill>
                  <a:srgbClr val="E5E0DF"/>
                </a:solidFill>
                <a:latin typeface="Roboto Light" pitchFamily="34" charset="0"/>
                <a:ea typeface="Roboto Light" pitchFamily="34" charset="-122"/>
                <a:cs typeface="Roboto Light" pitchFamily="34" charset="-120"/>
              </a:rPr>
              <a:t>Hacia dónde apunta la flecha.</a:t>
            </a:r>
            <a:endParaRPr lang="en-US" sz="1750" dirty="0"/>
          </a:p>
        </p:txBody>
      </p:sp>
      <p:pic>
        <p:nvPicPr>
          <p:cNvPr id="13" name="Image 4" descr="preencoded.png"/>
          <p:cNvPicPr>
            <a:picLocks noChangeAspect="1"/>
          </p:cNvPicPr>
          <p:nvPr/>
        </p:nvPicPr>
        <p:blipFill>
          <a:blip r:embed="rId7"/>
          <a:stretch>
            <a:fillRect/>
          </a:stretch>
        </p:blipFill>
        <p:spPr>
          <a:xfrm>
            <a:off x="6280190" y="5333881"/>
            <a:ext cx="566976" cy="566976"/>
          </a:xfrm>
          <a:prstGeom prst="rect">
            <a:avLst/>
          </a:prstGeom>
        </p:spPr>
      </p:pic>
      <p:sp>
        <p:nvSpPr>
          <p:cNvPr id="14" name="Text 7"/>
          <p:cNvSpPr/>
          <p:nvPr/>
        </p:nvSpPr>
        <p:spPr>
          <a:xfrm>
            <a:off x="6280190" y="6127671"/>
            <a:ext cx="2291953" cy="354330"/>
          </a:xfrm>
          <a:prstGeom prst="rect">
            <a:avLst/>
          </a:prstGeom>
          <a:noFill/>
          <a:ln/>
        </p:spPr>
        <p:txBody>
          <a:bodyPr wrap="none" lIns="0" tIns="0" rIns="0" bIns="0" rtlCol="0" anchor="t"/>
          <a:lstStyle/>
          <a:p>
            <a:pPr marL="0" indent="0" algn="l">
              <a:lnSpc>
                <a:spcPts val="2750"/>
              </a:lnSpc>
              <a:buNone/>
            </a:pPr>
            <a:r>
              <a:rPr lang="en-US" sz="2200" dirty="0">
                <a:solidFill>
                  <a:srgbClr val="E5E0DF"/>
                </a:solidFill>
                <a:latin typeface="Poppins Light" pitchFamily="34" charset="0"/>
                <a:ea typeface="Poppins Light" pitchFamily="34" charset="-122"/>
                <a:cs typeface="Poppins Light" pitchFamily="34" charset="-120"/>
              </a:rPr>
              <a:t>Módulo</a:t>
            </a:r>
            <a:endParaRPr lang="en-US" sz="2200" dirty="0"/>
          </a:p>
        </p:txBody>
      </p:sp>
      <p:sp>
        <p:nvSpPr>
          <p:cNvPr id="15" name="Text 8"/>
          <p:cNvSpPr/>
          <p:nvPr/>
        </p:nvSpPr>
        <p:spPr>
          <a:xfrm>
            <a:off x="6280190" y="6618089"/>
            <a:ext cx="2291953" cy="725805"/>
          </a:xfrm>
          <a:prstGeom prst="rect">
            <a:avLst/>
          </a:prstGeom>
          <a:noFill/>
          <a:ln/>
        </p:spPr>
        <p:txBody>
          <a:bodyPr wrap="square" lIns="0" tIns="0" rIns="0" bIns="0" rtlCol="0" anchor="t"/>
          <a:lstStyle/>
          <a:p>
            <a:pPr marL="0" indent="0" algn="l">
              <a:lnSpc>
                <a:spcPts val="2850"/>
              </a:lnSpc>
              <a:buNone/>
            </a:pPr>
            <a:r>
              <a:rPr lang="en-US" sz="1750" dirty="0">
                <a:solidFill>
                  <a:srgbClr val="E5E0DF"/>
                </a:solidFill>
                <a:latin typeface="Roboto Light" pitchFamily="34" charset="0"/>
                <a:ea typeface="Roboto Light" pitchFamily="34" charset="-122"/>
                <a:cs typeface="Roboto Light" pitchFamily="34" charset="-120"/>
              </a:rPr>
              <a:t>Longitud proporcional al valor.</a:t>
            </a:r>
            <a:endParaRPr lang="en-US" sz="1750" dirty="0"/>
          </a:p>
        </p:txBody>
      </p:sp>
      <p:sp>
        <p:nvSpPr>
          <p:cNvPr id="17" name="Rectángulo 16"/>
          <p:cNvSpPr/>
          <p:nvPr/>
        </p:nvSpPr>
        <p:spPr>
          <a:xfrm>
            <a:off x="12690514" y="7539789"/>
            <a:ext cx="1876926" cy="57751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GT"/>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Imágenes de Fondo Blanco - Descarga gratuita en Freepi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4630400" cy="974581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Vector: qué es, características, tipos y ejemplos - Enciclopedia  Significad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482" y="571614"/>
            <a:ext cx="14445918" cy="7222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07996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mágenes de Fondo Blanco - Descarga gratuita en Freepi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4630400" cy="8229600"/>
          </a:xfrm>
          <a:prstGeom prst="rect">
            <a:avLst/>
          </a:prstGeom>
          <a:noFill/>
          <a:extLst>
            <a:ext uri="{909E8E84-426E-40DD-AFC4-6F175D3DCCD1}">
              <a14:hiddenFill xmlns:a14="http://schemas.microsoft.com/office/drawing/2010/main">
                <a:solidFill>
                  <a:srgbClr val="FFFFFF"/>
                </a:solidFill>
              </a14:hiddenFill>
            </a:ext>
          </a:extLst>
        </p:spPr>
      </p:pic>
      <p:sp>
        <p:nvSpPr>
          <p:cNvPr id="8" name="Rectángulo 7"/>
          <p:cNvSpPr/>
          <p:nvPr/>
        </p:nvSpPr>
        <p:spPr>
          <a:xfrm>
            <a:off x="426039" y="609600"/>
            <a:ext cx="6327687" cy="2862322"/>
          </a:xfrm>
          <a:prstGeom prst="rect">
            <a:avLst/>
          </a:prstGeom>
        </p:spPr>
        <p:txBody>
          <a:bodyPr wrap="square">
            <a:spAutoFit/>
          </a:bodyPr>
          <a:lstStyle/>
          <a:p>
            <a:r>
              <a:rPr lang="es-ES" sz="3600" b="1" dirty="0">
                <a:latin typeface="Arial" panose="020B0604020202020204" pitchFamily="34" charset="0"/>
                <a:cs typeface="Arial" panose="020B0604020202020204" pitchFamily="34" charset="0"/>
              </a:rPr>
              <a:t>Vectores nulos: </a:t>
            </a:r>
            <a:r>
              <a:rPr lang="es-ES" sz="3600" dirty="0">
                <a:latin typeface="Arial" panose="020B0604020202020204" pitchFamily="34" charset="0"/>
                <a:cs typeface="Arial" panose="020B0604020202020204" pitchFamily="34" charset="0"/>
              </a:rPr>
              <a:t>son aquellos donde origen y extremo coinciden y, por lo tanto, el módulo o magnitud es igual a 0. Por ejemplo:</a:t>
            </a:r>
            <a:endParaRPr lang="es-GT" sz="3600" dirty="0">
              <a:latin typeface="Arial" panose="020B0604020202020204" pitchFamily="34" charset="0"/>
              <a:cs typeface="Arial" panose="020B0604020202020204" pitchFamily="34" charset="0"/>
            </a:endParaRPr>
          </a:p>
        </p:txBody>
      </p:sp>
      <p:pic>
        <p:nvPicPr>
          <p:cNvPr id="9" name="Imagen 8"/>
          <p:cNvPicPr>
            <a:picLocks noChangeAspect="1"/>
          </p:cNvPicPr>
          <p:nvPr/>
        </p:nvPicPr>
        <p:blipFill>
          <a:blip r:embed="rId3"/>
          <a:stretch>
            <a:fillRect/>
          </a:stretch>
        </p:blipFill>
        <p:spPr>
          <a:xfrm>
            <a:off x="1037764" y="3658874"/>
            <a:ext cx="3896958" cy="3896958"/>
          </a:xfrm>
          <a:prstGeom prst="rect">
            <a:avLst/>
          </a:prstGeom>
        </p:spPr>
      </p:pic>
      <p:sp>
        <p:nvSpPr>
          <p:cNvPr id="10" name="Rectángulo 9"/>
          <p:cNvSpPr/>
          <p:nvPr/>
        </p:nvSpPr>
        <p:spPr>
          <a:xfrm>
            <a:off x="8325852" y="609601"/>
            <a:ext cx="6015789" cy="1754326"/>
          </a:xfrm>
          <a:prstGeom prst="rect">
            <a:avLst/>
          </a:prstGeom>
        </p:spPr>
        <p:txBody>
          <a:bodyPr wrap="square">
            <a:spAutoFit/>
          </a:bodyPr>
          <a:lstStyle/>
          <a:p>
            <a:r>
              <a:rPr lang="es-ES" sz="3600" b="1" dirty="0">
                <a:solidFill>
                  <a:srgbClr val="404040"/>
                </a:solidFill>
                <a:latin typeface="Arial" panose="020B0604020202020204" pitchFamily="34" charset="0"/>
                <a:cs typeface="Arial" panose="020B0604020202020204" pitchFamily="34" charset="0"/>
              </a:rPr>
              <a:t>Vectores unitarios:</a:t>
            </a:r>
            <a:r>
              <a:rPr lang="es-ES" sz="3600" dirty="0">
                <a:solidFill>
                  <a:srgbClr val="404040"/>
                </a:solidFill>
                <a:latin typeface="Arial" panose="020B0604020202020204" pitchFamily="34" charset="0"/>
                <a:cs typeface="Arial" panose="020B0604020202020204" pitchFamily="34" charset="0"/>
              </a:rPr>
              <a:t> son aquellos cuyo módulo es igual a 1. Por ejemplo:</a:t>
            </a:r>
            <a:endParaRPr lang="es-GT" sz="3600" dirty="0">
              <a:latin typeface="Arial" panose="020B0604020202020204" pitchFamily="34" charset="0"/>
              <a:cs typeface="Arial" panose="020B0604020202020204" pitchFamily="34" charset="0"/>
            </a:endParaRPr>
          </a:p>
        </p:txBody>
      </p:sp>
      <p:pic>
        <p:nvPicPr>
          <p:cNvPr id="11" name="Imagen 10"/>
          <p:cNvPicPr>
            <a:picLocks noChangeAspect="1"/>
          </p:cNvPicPr>
          <p:nvPr/>
        </p:nvPicPr>
        <p:blipFill>
          <a:blip r:embed="rId4"/>
          <a:stretch>
            <a:fillRect/>
          </a:stretch>
        </p:blipFill>
        <p:spPr>
          <a:xfrm>
            <a:off x="8620011" y="3471922"/>
            <a:ext cx="3769645" cy="3769645"/>
          </a:xfrm>
          <a:prstGeom prst="rect">
            <a:avLst/>
          </a:prstGeom>
        </p:spPr>
      </p:pic>
    </p:spTree>
    <p:extLst>
      <p:ext uri="{BB962C8B-B14F-4D97-AF65-F5344CB8AC3E}">
        <p14:creationId xmlns:p14="http://schemas.microsoft.com/office/powerpoint/2010/main" val="4040932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Imágenes de Fondo Blanco - Descarga gratuita en Freepi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4630400" cy="8229600"/>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272716" y="402466"/>
            <a:ext cx="6962273" cy="3539430"/>
          </a:xfrm>
          <a:prstGeom prst="rect">
            <a:avLst/>
          </a:prstGeom>
        </p:spPr>
        <p:txBody>
          <a:bodyPr wrap="square">
            <a:spAutoFit/>
          </a:bodyPr>
          <a:lstStyle/>
          <a:p>
            <a:r>
              <a:rPr lang="es-ES" sz="3200" b="1" dirty="0">
                <a:solidFill>
                  <a:srgbClr val="404040"/>
                </a:solidFill>
                <a:latin typeface="Arial" panose="020B0604020202020204" pitchFamily="34" charset="0"/>
                <a:cs typeface="Arial" panose="020B0604020202020204" pitchFamily="34" charset="0"/>
              </a:rPr>
              <a:t>Vectores fijos: </a:t>
            </a:r>
            <a:r>
              <a:rPr lang="es-ES" sz="3200" dirty="0">
                <a:solidFill>
                  <a:srgbClr val="404040"/>
                </a:solidFill>
                <a:latin typeface="Arial" panose="020B0604020202020204" pitchFamily="34" charset="0"/>
                <a:cs typeface="Arial" panose="020B0604020202020204" pitchFamily="34" charset="0"/>
              </a:rPr>
              <a:t>son aquellos que expresan un punto de origen además de un extremo, el cual está determinado en un punto fijo del espacio. Suelen usarse, por ejemplo, para expresar la fuerza aplicada sobre dicho punto.</a:t>
            </a:r>
            <a:endParaRPr lang="es-GT" sz="3200" dirty="0">
              <a:latin typeface="Arial" panose="020B0604020202020204" pitchFamily="34" charset="0"/>
              <a:cs typeface="Arial" panose="020B0604020202020204" pitchFamily="34" charset="0"/>
            </a:endParaRPr>
          </a:p>
        </p:txBody>
      </p:sp>
      <p:pic>
        <p:nvPicPr>
          <p:cNvPr id="4" name="Picture 2" descr="vecto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5010" y="3941896"/>
            <a:ext cx="3975137" cy="3975137"/>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p:cNvSpPr/>
          <p:nvPr/>
        </p:nvSpPr>
        <p:spPr>
          <a:xfrm>
            <a:off x="8261684" y="402466"/>
            <a:ext cx="6256421" cy="2062103"/>
          </a:xfrm>
          <a:prstGeom prst="rect">
            <a:avLst/>
          </a:prstGeom>
        </p:spPr>
        <p:txBody>
          <a:bodyPr wrap="square">
            <a:spAutoFit/>
          </a:bodyPr>
          <a:lstStyle/>
          <a:p>
            <a:r>
              <a:rPr lang="es-ES" sz="3200" b="1" dirty="0">
                <a:solidFill>
                  <a:srgbClr val="404040"/>
                </a:solidFill>
                <a:latin typeface="Arial" panose="020B0604020202020204" pitchFamily="34" charset="0"/>
                <a:cs typeface="Arial" panose="020B0604020202020204" pitchFamily="34" charset="0"/>
              </a:rPr>
              <a:t>Vectores paralelos: </a:t>
            </a:r>
            <a:r>
              <a:rPr lang="es-ES" sz="3200" dirty="0">
                <a:solidFill>
                  <a:srgbClr val="404040"/>
                </a:solidFill>
                <a:latin typeface="Arial" panose="020B0604020202020204" pitchFamily="34" charset="0"/>
                <a:cs typeface="Arial" panose="020B0604020202020204" pitchFamily="34" charset="0"/>
              </a:rPr>
              <a:t>están situados en rectas paralelas, pero poseen un mismo sentido o contrario. Por ejemplo:</a:t>
            </a:r>
            <a:endParaRPr lang="es-GT" sz="3200" dirty="0">
              <a:latin typeface="Arial" panose="020B0604020202020204" pitchFamily="34" charset="0"/>
              <a:cs typeface="Arial" panose="020B0604020202020204" pitchFamily="34" charset="0"/>
            </a:endParaRPr>
          </a:p>
        </p:txBody>
      </p:sp>
      <p:pic>
        <p:nvPicPr>
          <p:cNvPr id="6" name="Imagen 5"/>
          <p:cNvPicPr>
            <a:picLocks noChangeAspect="1"/>
          </p:cNvPicPr>
          <p:nvPr/>
        </p:nvPicPr>
        <p:blipFill>
          <a:blip r:embed="rId4"/>
          <a:stretch>
            <a:fillRect/>
          </a:stretch>
        </p:blipFill>
        <p:spPr>
          <a:xfrm>
            <a:off x="9191048" y="3476675"/>
            <a:ext cx="3787016" cy="3787016"/>
          </a:xfrm>
          <a:prstGeom prst="rect">
            <a:avLst/>
          </a:prstGeom>
        </p:spPr>
      </p:pic>
    </p:spTree>
    <p:extLst>
      <p:ext uri="{BB962C8B-B14F-4D97-AF65-F5344CB8AC3E}">
        <p14:creationId xmlns:p14="http://schemas.microsoft.com/office/powerpoint/2010/main" val="8017061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TotalTime>
  <Words>564</Words>
  <Application>Microsoft Office PowerPoint</Application>
  <PresentationFormat>Personalizado</PresentationFormat>
  <Paragraphs>83</Paragraphs>
  <Slides>16</Slides>
  <Notes>8</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16</vt:i4>
      </vt:variant>
    </vt:vector>
  </HeadingPairs>
  <TitlesOfParts>
    <vt:vector size="22" baseType="lpstr">
      <vt:lpstr>Poppins Light</vt:lpstr>
      <vt:lpstr>Arial</vt:lpstr>
      <vt:lpstr>Calibri</vt:lpstr>
      <vt:lpstr>Roboto Light</vt:lpstr>
      <vt:lpstr>Roboto Bold</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CCN TEN-NEW-8</cp:lastModifiedBy>
  <cp:revision>9</cp:revision>
  <dcterms:created xsi:type="dcterms:W3CDTF">2025-03-17T05:34:21Z</dcterms:created>
  <dcterms:modified xsi:type="dcterms:W3CDTF">2026-01-13T21:19:24Z</dcterms:modified>
</cp:coreProperties>
</file>