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96" r:id="rId4"/>
    <p:sldId id="261" r:id="rId5"/>
    <p:sldId id="257" r:id="rId6"/>
    <p:sldId id="260" r:id="rId7"/>
    <p:sldId id="262" r:id="rId8"/>
    <p:sldId id="264" r:id="rId9"/>
    <p:sldId id="263" r:id="rId10"/>
    <p:sldId id="259" r:id="rId11"/>
    <p:sldId id="270" r:id="rId12"/>
    <p:sldId id="272" r:id="rId13"/>
    <p:sldId id="297" r:id="rId14"/>
  </p:sldIdLst>
  <p:sldSz cx="9144000" cy="5143500" type="screen16x9"/>
  <p:notesSz cx="6858000" cy="9144000"/>
  <p:embeddedFontLst>
    <p:embeddedFont>
      <p:font typeface="Poppins" panose="020B0604020202020204" charset="0"/>
      <p:regular r:id="rId16"/>
      <p:bold r:id="rId17"/>
      <p:italic r:id="rId18"/>
      <p:boldItalic r:id="rId19"/>
    </p:embeddedFont>
    <p:embeddedFont>
      <p:font typeface="Poppins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4DA76C-795A-495A-BEFA-B778C0396278}">
  <a:tblStyle styleId="{F84DA76C-795A-495A-BEFA-B778C03962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1611BF4-621E-4B3C-804F-145F23E6AE4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5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1999642" y="339701"/>
            <a:ext cx="5523395" cy="3232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GT" sz="6500" dirty="0" smtClean="0"/>
              <a:t>METODO CIENTIFICO </a:t>
            </a:r>
            <a:endParaRPr lang="es-GT" sz="6500" dirty="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67" y="572461"/>
            <a:ext cx="1651047" cy="165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1450523" y="627322"/>
            <a:ext cx="6498133" cy="9925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002060"/>
                </a:solidFill>
              </a:rPr>
              <a:t>EXPERIMENTACION</a:t>
            </a:r>
            <a:r>
              <a:rPr lang="en" sz="3600" dirty="0" smtClean="0"/>
              <a:t> </a:t>
            </a:r>
            <a:endParaRPr sz="3600" dirty="0"/>
          </a:p>
        </p:txBody>
      </p:sp>
      <p:sp>
        <p:nvSpPr>
          <p:cNvPr id="3" name="Rectángulo 2"/>
          <p:cNvSpPr/>
          <p:nvPr/>
        </p:nvSpPr>
        <p:spPr>
          <a:xfrm>
            <a:off x="1676118" y="2300904"/>
            <a:ext cx="55819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GT" sz="2400" dirty="0" smtClean="0"/>
              <a:t>Es donde se reproduce el fenómeno.</a:t>
            </a:r>
          </a:p>
          <a:p>
            <a:pPr marL="342900" lvl="0" indent="-34290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GT" sz="2400" dirty="0" smtClean="0"/>
              <a:t>Por lo general, en el laboratorio. </a:t>
            </a:r>
          </a:p>
          <a:p>
            <a:pPr marL="342900" lvl="0" indent="-34290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GT" sz="2400" dirty="0" smtClean="0"/>
              <a:t>Controlando todas las variables. </a:t>
            </a:r>
            <a:endParaRPr lang="es-GT" sz="2400" dirty="0"/>
          </a:p>
        </p:txBody>
      </p:sp>
      <p:grpSp>
        <p:nvGrpSpPr>
          <p:cNvPr id="7" name="Google Shape;807;p49"/>
          <p:cNvGrpSpPr/>
          <p:nvPr/>
        </p:nvGrpSpPr>
        <p:grpSpPr>
          <a:xfrm>
            <a:off x="4105947" y="72209"/>
            <a:ext cx="713703" cy="632641"/>
            <a:chOff x="616425" y="2329600"/>
            <a:chExt cx="361700" cy="388475"/>
          </a:xfrm>
        </p:grpSpPr>
        <p:sp>
          <p:nvSpPr>
            <p:cNvPr id="8" name="Google Shape;808;p49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09;p49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10;p49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1;p49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2;p49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3;p49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4;p49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5;p49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107;p49"/>
          <p:cNvGrpSpPr/>
          <p:nvPr/>
        </p:nvGrpSpPr>
        <p:grpSpPr>
          <a:xfrm>
            <a:off x="5947894" y="1743397"/>
            <a:ext cx="452420" cy="433992"/>
            <a:chOff x="5233525" y="4954450"/>
            <a:chExt cx="538275" cy="516350"/>
          </a:xfrm>
        </p:grpSpPr>
        <p:sp>
          <p:nvSpPr>
            <p:cNvPr id="17" name="Google Shape;1108;p49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09;p4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10;p49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11;p4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12;p49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13;p4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14;p49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15;p49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16;p49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17;p49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18;p49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ctrTitle" idx="4294967295"/>
          </p:nvPr>
        </p:nvSpPr>
        <p:spPr>
          <a:xfrm>
            <a:off x="961825" y="-1152047"/>
            <a:ext cx="7220400" cy="23040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2060"/>
                </a:solidFill>
              </a:rPr>
              <a:t>ANALISIS DE RESULTADOS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12" name="Google Shape;312;p28"/>
          <p:cNvSpPr txBox="1">
            <a:spLocks noGrp="1"/>
          </p:cNvSpPr>
          <p:nvPr>
            <p:ph type="subTitle" idx="4294967295"/>
          </p:nvPr>
        </p:nvSpPr>
        <p:spPr>
          <a:xfrm>
            <a:off x="219100" y="1847850"/>
            <a:ext cx="8705850" cy="1853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" sz="2800" dirty="0" smtClean="0"/>
              <a:t>Se relacionan e interpretan las observaciones y mediciones hechas en la experimentacion. </a:t>
            </a:r>
            <a:endParaRPr sz="2800" dirty="0"/>
          </a:p>
        </p:txBody>
      </p:sp>
      <p:sp>
        <p:nvSpPr>
          <p:cNvPr id="313" name="Google Shape;313;p2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" name="Google Shape;932;p49"/>
          <p:cNvSpPr/>
          <p:nvPr/>
        </p:nvSpPr>
        <p:spPr>
          <a:xfrm>
            <a:off x="3788463" y="3511806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30;p49"/>
          <p:cNvSpPr/>
          <p:nvPr/>
        </p:nvSpPr>
        <p:spPr>
          <a:xfrm>
            <a:off x="4729941" y="3514874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>
            <a:spLocks noGrp="1"/>
          </p:cNvSpPr>
          <p:nvPr>
            <p:ph type="title"/>
          </p:nvPr>
        </p:nvSpPr>
        <p:spPr>
          <a:xfrm>
            <a:off x="790574" y="552450"/>
            <a:ext cx="4276725" cy="5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2060"/>
                </a:solidFill>
              </a:rPr>
              <a:t>CONCLUSIONES</a:t>
            </a:r>
            <a:r>
              <a:rPr lang="en" dirty="0" smtClean="0">
                <a:solidFill>
                  <a:srgbClr val="002060"/>
                </a:solidFill>
              </a:rPr>
              <a:t> </a:t>
            </a:r>
            <a:endParaRPr i="1" dirty="0">
              <a:solidFill>
                <a:srgbClr val="002060"/>
              </a:solidFill>
            </a:endParaRPr>
          </a:p>
        </p:txBody>
      </p:sp>
      <p:sp>
        <p:nvSpPr>
          <p:cNvPr id="336" name="Google Shape;336;p3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9" name="Google Shape;801;p49"/>
          <p:cNvGrpSpPr/>
          <p:nvPr/>
        </p:nvGrpSpPr>
        <p:grpSpPr>
          <a:xfrm rot="19787982">
            <a:off x="205483" y="648787"/>
            <a:ext cx="556516" cy="642960"/>
            <a:chOff x="6618700" y="1635475"/>
            <a:chExt cx="456675" cy="432325"/>
          </a:xfrm>
        </p:grpSpPr>
        <p:sp>
          <p:nvSpPr>
            <p:cNvPr id="20" name="Google Shape;802;p4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3;p4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4;p4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05;p4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06;p4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68542" y="1462566"/>
            <a:ext cx="85087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" sz="2400" dirty="0" smtClean="0"/>
              <a:t>Se establece si la hipotesis planteada es verdadera o no. 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" sz="2400" dirty="0" smtClean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" sz="2400" dirty="0" smtClean="0">
                <a:solidFill>
                  <a:srgbClr val="00B050"/>
                </a:solidFill>
              </a:rPr>
              <a:t>Si es correcta: </a:t>
            </a:r>
            <a:r>
              <a:rPr lang="en" sz="2400" dirty="0" smtClean="0"/>
              <a:t>Se hacen varias experiencias sobre el tema de investigacion para lograr establecer  TEORIAS Y LEYES.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" sz="24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" sz="2400" dirty="0" smtClean="0">
                <a:solidFill>
                  <a:srgbClr val="C00000"/>
                </a:solidFill>
              </a:rPr>
              <a:t>Si no es correcta: </a:t>
            </a:r>
            <a:r>
              <a:rPr lang="en" sz="2400" dirty="0" smtClean="0"/>
              <a:t>se replantea la hipotesis, y se repite el procedimiento. </a:t>
            </a:r>
            <a:endParaRPr lang="en" sz="24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" dirty="0" smtClean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s-GT" dirty="0"/>
          </a:p>
        </p:txBody>
      </p:sp>
      <p:grpSp>
        <p:nvGrpSpPr>
          <p:cNvPr id="26" name="Google Shape;841;p49"/>
          <p:cNvGrpSpPr/>
          <p:nvPr/>
        </p:nvGrpSpPr>
        <p:grpSpPr>
          <a:xfrm>
            <a:off x="2324451" y="2124074"/>
            <a:ext cx="247299" cy="202007"/>
            <a:chOff x="5972700" y="2330200"/>
            <a:chExt cx="411625" cy="387275"/>
          </a:xfrm>
        </p:grpSpPr>
        <p:sp>
          <p:nvSpPr>
            <p:cNvPr id="27" name="Google Shape;842;p4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3;p4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790;p49"/>
          <p:cNvGrpSpPr/>
          <p:nvPr/>
        </p:nvGrpSpPr>
        <p:grpSpPr>
          <a:xfrm>
            <a:off x="1708213" y="3020848"/>
            <a:ext cx="357234" cy="361310"/>
            <a:chOff x="5290150" y="1636700"/>
            <a:chExt cx="425025" cy="429875"/>
          </a:xfrm>
        </p:grpSpPr>
        <p:sp>
          <p:nvSpPr>
            <p:cNvPr id="35" name="Google Shape;791;p49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92;p49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932;p49"/>
          <p:cNvSpPr/>
          <p:nvPr/>
        </p:nvSpPr>
        <p:spPr>
          <a:xfrm>
            <a:off x="3998013" y="3382158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 smtClean="0"/>
              <a:t>13</a:t>
            </a:fld>
            <a:endParaRPr lang="es-GT"/>
          </a:p>
        </p:txBody>
      </p:sp>
      <p:pic>
        <p:nvPicPr>
          <p:cNvPr id="1026" name="Picture 2" descr="11 Ejemplos de método científico explicados - Toda Ma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26" y="0"/>
            <a:ext cx="84557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 descr="Ver las imágenes de origen">
            <a:extLst>
              <a:ext uri="{FF2B5EF4-FFF2-40B4-BE49-F238E27FC236}">
                <a16:creationId xmlns:a16="http://schemas.microsoft.com/office/drawing/2014/main" id="{CFF8A6AD-267A-C7B4-94F3-9D9695F2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266700" y="266700"/>
            <a:ext cx="8724900" cy="4667250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GT" sz="2800" dirty="0" smtClean="0"/>
              <a:t>Es un procedimiento lógico y ordenado.</a:t>
            </a:r>
          </a:p>
          <a:p>
            <a:pPr marL="139700" indent="0">
              <a:buClr>
                <a:srgbClr val="002060"/>
              </a:buClr>
              <a:buNone/>
            </a:pPr>
            <a:endParaRPr lang="es-GT" sz="2800" dirty="0" smtClean="0"/>
          </a:p>
          <a:p>
            <a:pPr marL="139700" indent="0">
              <a:buClr>
                <a:srgbClr val="002060"/>
              </a:buClr>
              <a:buNone/>
            </a:pPr>
            <a:endParaRPr lang="es-GT" sz="2800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GT" sz="2800" dirty="0" smtClean="0"/>
              <a:t>Ayuda al desarrollo de las ciencias</a:t>
            </a:r>
          </a:p>
          <a:p>
            <a:pPr marL="139700" indent="0">
              <a:buClr>
                <a:srgbClr val="002060"/>
              </a:buClr>
              <a:buNone/>
            </a:pPr>
            <a:r>
              <a:rPr lang="es-GT" sz="2800" dirty="0" smtClean="0"/>
              <a:t>que estudian la naturaleza como </a:t>
            </a:r>
          </a:p>
          <a:p>
            <a:pPr marL="139700" indent="0">
              <a:buClr>
                <a:srgbClr val="002060"/>
              </a:buClr>
              <a:buNone/>
            </a:pPr>
            <a:r>
              <a:rPr lang="es-GT" sz="2800" dirty="0" smtClean="0"/>
              <a:t>la química, la física y la biología.</a:t>
            </a:r>
            <a:endParaRPr lang="es-GT" sz="2800" dirty="0"/>
          </a:p>
        </p:txBody>
      </p:sp>
      <p:pic>
        <p:nvPicPr>
          <p:cNvPr id="1026" name="Picture 2" descr="El método científico 🔬 explicado con ejemplos 🤓✍🏻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0" t="16230"/>
          <a:stretch/>
        </p:blipFill>
        <p:spPr bwMode="auto">
          <a:xfrm>
            <a:off x="7123814" y="1489847"/>
            <a:ext cx="1594540" cy="22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9"/>
          <p:cNvGrpSpPr/>
          <p:nvPr/>
        </p:nvGrpSpPr>
        <p:grpSpPr>
          <a:xfrm>
            <a:off x="6139258" y="126119"/>
            <a:ext cx="1777020" cy="4232061"/>
            <a:chOff x="6680825" y="-340688"/>
            <a:chExt cx="1833199" cy="4429638"/>
          </a:xfrm>
        </p:grpSpPr>
        <p:sp>
          <p:nvSpPr>
            <p:cNvPr id="191" name="Google Shape;191;p19"/>
            <p:cNvSpPr/>
            <p:nvPr/>
          </p:nvSpPr>
          <p:spPr>
            <a:xfrm>
              <a:off x="7926826" y="-340688"/>
              <a:ext cx="587198" cy="55760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0" y="448023"/>
            <a:ext cx="8782492" cy="4060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Wingdings" panose="05000000000000000000" pitchFamily="2" charset="2"/>
              <a:buChar char="v"/>
            </a:pPr>
            <a:r>
              <a:rPr lang="es-GT" sz="2800" dirty="0" smtClean="0"/>
              <a:t>La ciencia busca encontrar una explicación a los procesos y fenómenos. 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Wingdings" panose="05000000000000000000" pitchFamily="2" charset="2"/>
              <a:buChar char="v"/>
            </a:pPr>
            <a:endParaRPr lang="es-GT" sz="28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Wingdings" panose="05000000000000000000" pitchFamily="2" charset="2"/>
              <a:buChar char="v"/>
            </a:pPr>
            <a:endParaRPr lang="es-GT" sz="2800" dirty="0" smtClean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Wingdings" panose="05000000000000000000" pitchFamily="2" charset="2"/>
              <a:buChar char="v"/>
            </a:pPr>
            <a:endParaRPr lang="es-GT" sz="2800" dirty="0"/>
          </a:p>
          <a:p>
            <a:pPr marL="127000" lvl="0" indent="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es-GT" sz="2800" dirty="0" smtClean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Wingdings" panose="05000000000000000000" pitchFamily="2" charset="2"/>
              <a:buChar char="v"/>
            </a:pPr>
            <a:r>
              <a:rPr lang="es-GT" sz="2800" dirty="0" smtClean="0"/>
              <a:t>Para ello se sigue el METODO CIENTIFICO </a:t>
            </a:r>
            <a:endParaRPr sz="28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7473517" y="18112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094" y="1818167"/>
            <a:ext cx="2810267" cy="1518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2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 smtClean="0">
                <a:solidFill>
                  <a:srgbClr val="000000"/>
                </a:solidFill>
              </a:rPr>
              <a:t>E</a:t>
            </a:r>
            <a:endParaRPr sz="1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7227977" y="2052723"/>
            <a:ext cx="1212302" cy="1038068"/>
            <a:chOff x="1934025" y="1001650"/>
            <a:chExt cx="415300" cy="355600"/>
          </a:xfrm>
        </p:grpSpPr>
        <p:sp>
          <p:nvSpPr>
            <p:cNvPr id="159" name="Google Shape;159;p15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2" descr="Ver las imágenes de origen">
            <a:extLst>
              <a:ext uri="{FF2B5EF4-FFF2-40B4-BE49-F238E27FC236}">
                <a16:creationId xmlns:a16="http://schemas.microsoft.com/office/drawing/2014/main" id="{07F78D49-3E6A-3FC2-4DE8-AA7193AAF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-1965" r="4263" b="1965"/>
          <a:stretch/>
        </p:blipFill>
        <p:spPr bwMode="auto">
          <a:xfrm>
            <a:off x="0" y="-167267"/>
            <a:ext cx="9144000" cy="527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0"/>
          <p:cNvGrpSpPr/>
          <p:nvPr/>
        </p:nvGrpSpPr>
        <p:grpSpPr>
          <a:xfrm>
            <a:off x="8701569" y="0"/>
            <a:ext cx="442431" cy="401550"/>
            <a:chOff x="6643075" y="3664250"/>
            <a:chExt cx="407950" cy="407975"/>
          </a:xfrm>
        </p:grpSpPr>
        <p:sp>
          <p:nvSpPr>
            <p:cNvPr id="208" name="Google Shape;208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20"/>
          <p:cNvGrpSpPr/>
          <p:nvPr/>
        </p:nvGrpSpPr>
        <p:grpSpPr>
          <a:xfrm rot="-587313">
            <a:off x="19015" y="4874407"/>
            <a:ext cx="276700" cy="247371"/>
            <a:chOff x="576250" y="4319400"/>
            <a:chExt cx="442075" cy="442050"/>
          </a:xfrm>
        </p:grpSpPr>
        <p:sp>
          <p:nvSpPr>
            <p:cNvPr id="211" name="Google Shape;211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91937" y="71040"/>
            <a:ext cx="271742" cy="25947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 rot="2697553">
            <a:off x="8382859" y="1090071"/>
            <a:ext cx="412519" cy="39388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8221402" y="147951"/>
            <a:ext cx="165205" cy="15781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1280074">
            <a:off x="376136" y="435325"/>
            <a:ext cx="165200" cy="1577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/>
          <p:cNvSpPr/>
          <p:nvPr/>
        </p:nvSpPr>
        <p:spPr>
          <a:xfrm>
            <a:off x="2149600" y="98725"/>
            <a:ext cx="47660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800" b="1" dirty="0" smtClean="0">
                <a:solidFill>
                  <a:srgbClr val="002060"/>
                </a:solidFill>
              </a:rPr>
              <a:t>OBSERVACIÓN</a:t>
            </a:r>
            <a:endParaRPr lang="es-GT" sz="4800" b="1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331" y="1061006"/>
            <a:ext cx="4152317" cy="13200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686" y="2512317"/>
            <a:ext cx="6685875" cy="2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2"/>
          <p:cNvGrpSpPr/>
          <p:nvPr/>
        </p:nvGrpSpPr>
        <p:grpSpPr>
          <a:xfrm>
            <a:off x="-143662" y="740069"/>
            <a:ext cx="1539600" cy="1539600"/>
            <a:chOff x="6680825" y="2549350"/>
            <a:chExt cx="1539600" cy="1539600"/>
          </a:xfrm>
        </p:grpSpPr>
        <p:sp>
          <p:nvSpPr>
            <p:cNvPr id="245" name="Google Shape;245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2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249" name="Google Shape;249;p2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1395826" y="606058"/>
            <a:ext cx="7483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" sz="2800" dirty="0" smtClean="0"/>
              <a:t>Se realiza a traves de los organos. </a:t>
            </a:r>
          </a:p>
          <a:p>
            <a:r>
              <a:rPr lang="en" sz="2800" b="1" dirty="0" smtClean="0">
                <a:solidFill>
                  <a:srgbClr val="002060"/>
                </a:solidFill>
              </a:rPr>
              <a:t>Vista, oido, olfato, gusto, y tacto. </a:t>
            </a:r>
            <a:endParaRPr lang="es-GT" sz="2800" b="1" dirty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2765" y="2644284"/>
            <a:ext cx="785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" sz="2800" dirty="0" smtClean="0">
                <a:solidFill>
                  <a:schemeClr val="tx1"/>
                </a:solidFill>
              </a:rPr>
              <a:t>Con esto se perciben las caracteristicas del fenomeno y se logra su descripcion </a:t>
            </a:r>
            <a:endParaRPr lang="es-GT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>
            <a:spLocks noGrp="1"/>
          </p:cNvSpPr>
          <p:nvPr>
            <p:ph type="body" idx="1"/>
          </p:nvPr>
        </p:nvSpPr>
        <p:spPr>
          <a:xfrm>
            <a:off x="223284" y="754912"/>
            <a:ext cx="5843841" cy="4061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GT" sz="2800" dirty="0" smtClean="0"/>
              <a:t>Es una </a:t>
            </a:r>
            <a:r>
              <a:rPr lang="es-GT" sz="2800" dirty="0" smtClean="0">
                <a:solidFill>
                  <a:srgbClr val="002060"/>
                </a:solidFill>
              </a:rPr>
              <a:t>posible solución </a:t>
            </a:r>
            <a:r>
              <a:rPr lang="es-GT" sz="2800" dirty="0" smtClean="0"/>
              <a:t>al problema planteado.</a:t>
            </a:r>
          </a:p>
          <a:p>
            <a:pPr marL="0" lvl="0" indent="0">
              <a:buNone/>
            </a:pPr>
            <a:endParaRPr lang="es-GT" sz="2800" dirty="0" smtClean="0"/>
          </a:p>
          <a:p>
            <a:pPr marL="0" lvl="0" indent="0">
              <a:buNone/>
            </a:pPr>
            <a:endParaRPr lang="es-GT" sz="2800" dirty="0"/>
          </a:p>
          <a:p>
            <a:pPr marL="342900" lvl="0" indent="-34290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GT" sz="2800" dirty="0" smtClean="0"/>
              <a:t>Es una solución a manera de suposición a la situación planteada. </a:t>
            </a:r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0978" y="205013"/>
            <a:ext cx="5220300" cy="683100"/>
          </a:xfrm>
        </p:spPr>
        <p:txBody>
          <a:bodyPr/>
          <a:lstStyle/>
          <a:p>
            <a:r>
              <a:rPr lang="es-GT" sz="4400" dirty="0">
                <a:solidFill>
                  <a:srgbClr val="002060"/>
                </a:solidFill>
              </a:rPr>
              <a:t/>
            </a:r>
            <a:br>
              <a:rPr lang="es-GT" sz="4400" dirty="0">
                <a:solidFill>
                  <a:srgbClr val="002060"/>
                </a:solidFill>
              </a:rPr>
            </a:br>
            <a:r>
              <a:rPr lang="es-GT" sz="4400" dirty="0" smtClean="0">
                <a:solidFill>
                  <a:srgbClr val="002060"/>
                </a:solidFill>
              </a:rPr>
              <a:t>HIPOTESIS </a:t>
            </a:r>
            <a:endParaRPr lang="es-GT" sz="4400" dirty="0"/>
          </a:p>
        </p:txBody>
      </p:sp>
      <p:grpSp>
        <p:nvGrpSpPr>
          <p:cNvPr id="14" name="Google Shape;862;p49"/>
          <p:cNvGrpSpPr/>
          <p:nvPr/>
        </p:nvGrpSpPr>
        <p:grpSpPr>
          <a:xfrm>
            <a:off x="1669222" y="2221632"/>
            <a:ext cx="342882" cy="350068"/>
            <a:chOff x="3951850" y="2985350"/>
            <a:chExt cx="407950" cy="416500"/>
          </a:xfrm>
        </p:grpSpPr>
        <p:sp>
          <p:nvSpPr>
            <p:cNvPr id="15" name="Google Shape;863;p4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4;p4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5;p4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66;p4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194</Words>
  <Application>Microsoft Office PowerPoint</Application>
  <PresentationFormat>Presentación en pantalla (16:9)</PresentationFormat>
  <Paragraphs>40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Poppins</vt:lpstr>
      <vt:lpstr>Wingdings</vt:lpstr>
      <vt:lpstr>Arial</vt:lpstr>
      <vt:lpstr>Poppins Light</vt:lpstr>
      <vt:lpstr>Cymbeline template</vt:lpstr>
      <vt:lpstr>METODO CIENTIFICO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HIPOTESIS </vt:lpstr>
      <vt:lpstr>EXPERIMENTACION </vt:lpstr>
      <vt:lpstr>ANALISIS DE RESULTADOS </vt:lpstr>
      <vt:lpstr>CONCLUSIONES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OPCION No.1</dc:title>
  <dc:creator>CCN TEN-NEW-8</dc:creator>
  <cp:lastModifiedBy>CCN TEN-NEW-8</cp:lastModifiedBy>
  <cp:revision>21</cp:revision>
  <dcterms:modified xsi:type="dcterms:W3CDTF">2026-01-13T21:40:29Z</dcterms:modified>
</cp:coreProperties>
</file>