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Epilogue" panose="020B0604020202020204" charset="0"/>
      <p:regular r:id="rId13"/>
    </p:embeddedFont>
    <p:embeddedFont>
      <p:font typeface="Epilogue Bold" panose="020B0604020202020204" charset="0"/>
      <p:regular r:id="rId14"/>
    </p:embeddedFont>
    <p:embeddedFont>
      <p:font typeface="Fraunces Medium" panose="020B0604020202020204" charset="0"/>
      <p:regular r:id="rId15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11140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A8AFCC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80E26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svg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svg"/><Relationship Id="rId4" Type="http://schemas.openxmlformats.org/officeDocument/2006/relationships/image" Target="../media/image14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1107132"/>
            <a:ext cx="422121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Detectives de la Razón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496119" y="1762720"/>
            <a:ext cx="4722763" cy="18341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8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Identificando Falacias en la Vida Cotidiana</a:t>
            </a:r>
            <a:endParaRPr lang="en-US" sz="3850" dirty="0"/>
          </a:p>
        </p:txBody>
      </p:sp>
      <p:sp>
        <p:nvSpPr>
          <p:cNvPr id="5" name="Text 2"/>
          <p:cNvSpPr/>
          <p:nvPr/>
        </p:nvSpPr>
        <p:spPr>
          <a:xfrm>
            <a:off x="496119" y="3809479"/>
            <a:ext cx="5179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Curso de Filosofía · Pensamiento Crítico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408012"/>
            <a:ext cx="807616" cy="249882"/>
          </a:xfrm>
          <a:prstGeom prst="roundRect">
            <a:avLst>
              <a:gd name="adj" fmla="val 18169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577155" y="448494"/>
            <a:ext cx="1102742" cy="1689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CONCLUSIÓN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496119" y="709389"/>
            <a:ext cx="3835226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El Poder de la Lógica</a:t>
            </a:r>
            <a:endParaRPr lang="en-US" sz="2650" dirty="0"/>
          </a:p>
        </p:txBody>
      </p:sp>
      <p:sp>
        <p:nvSpPr>
          <p:cNvPr id="6" name="Shape 3"/>
          <p:cNvSpPr/>
          <p:nvPr/>
        </p:nvSpPr>
        <p:spPr>
          <a:xfrm>
            <a:off x="496119" y="1324868"/>
            <a:ext cx="2297013" cy="1412453"/>
          </a:xfrm>
          <a:prstGeom prst="roundRect">
            <a:avLst>
              <a:gd name="adj" fmla="val 4018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7" name="Text 4"/>
          <p:cNvSpPr/>
          <p:nvPr/>
        </p:nvSpPr>
        <p:spPr>
          <a:xfrm>
            <a:off x="635943" y="1464692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Herramienta diaria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35943" y="1753046"/>
            <a:ext cx="2017365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 lógica no es solo para libros: es una </a:t>
            </a:r>
            <a:r>
              <a:rPr lang="en-US" sz="10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protección activa</a:t>
            </a: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frente a la manipulación cotidiana.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2921868" y="1324868"/>
            <a:ext cx="2297013" cy="1412453"/>
          </a:xfrm>
          <a:prstGeom prst="roundRect">
            <a:avLst>
              <a:gd name="adj" fmla="val 4018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0" name="Text 7"/>
          <p:cNvSpPr/>
          <p:nvPr/>
        </p:nvSpPr>
        <p:spPr>
          <a:xfrm>
            <a:off x="3061692" y="1464692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Decisiones justas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3061692" y="1753046"/>
            <a:ext cx="2017365" cy="844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Pensar con claridad permite tomar decisiones más </a:t>
            </a:r>
            <a:r>
              <a:rPr lang="en-US" sz="10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acertadas y éticas</a:t>
            </a: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en nuestra comunidad.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96119" y="2866058"/>
            <a:ext cx="4722763" cy="990228"/>
          </a:xfrm>
          <a:prstGeom prst="roundRect">
            <a:avLst>
              <a:gd name="adj" fmla="val 5731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3" name="Text 10"/>
          <p:cNvSpPr/>
          <p:nvPr/>
        </p:nvSpPr>
        <p:spPr>
          <a:xfrm>
            <a:off x="635943" y="3005882"/>
            <a:ext cx="1688976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Desafío final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635943" y="3294236"/>
            <a:ext cx="4443115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Ser </a:t>
            </a:r>
            <a:r>
              <a:rPr lang="en-US" sz="10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vigilantes activos</a:t>
            </a:r>
            <a:r>
              <a:rPr lang="en-US" sz="10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: detectar, nombrar y cuestionar las falacias que nos rodean cada día.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496119" y="4001170"/>
            <a:ext cx="4722763" cy="734244"/>
          </a:xfrm>
          <a:prstGeom prst="roundRect">
            <a:avLst>
              <a:gd name="adj" fmla="val 7729"/>
            </a:avLst>
          </a:prstGeom>
          <a:solidFill>
            <a:srgbClr val="283157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180" y="4189809"/>
            <a:ext cx="168846" cy="135062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935087" y="4163616"/>
            <a:ext cx="4148733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Recuerda:</a:t>
            </a:r>
            <a:r>
              <a:rPr lang="en-US" sz="1050" dirty="0">
                <a:solidFill>
                  <a:srgbClr val="FFFFF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Cada falacia que identificas es una victoria del pensamiento crítico sobre la manipulación.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21928"/>
            <a:ext cx="737741" cy="192658"/>
          </a:xfrm>
          <a:prstGeom prst="roundRect">
            <a:avLst>
              <a:gd name="adj" fmla="val 19316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62570" y="455116"/>
            <a:ext cx="1062038" cy="126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6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FUNDAMENTOS</a:t>
            </a:r>
            <a:endParaRPr lang="en-US" sz="650" dirty="0"/>
          </a:p>
        </p:txBody>
      </p:sp>
      <p:sp>
        <p:nvSpPr>
          <p:cNvPr id="4" name="Text 2"/>
          <p:cNvSpPr/>
          <p:nvPr/>
        </p:nvSpPr>
        <p:spPr>
          <a:xfrm>
            <a:off x="496119" y="649188"/>
            <a:ext cx="4801121" cy="3461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1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La arquitectura de un argumento</a:t>
            </a:r>
            <a:endParaRPr lang="en-US" sz="21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448767"/>
            <a:ext cx="5204073" cy="294895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75077" y="1222400"/>
            <a:ext cx="2677492" cy="82502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57243" y="1347415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Premisas</a:t>
            </a:r>
            <a:endParaRPr lang="en-US" sz="1050" dirty="0"/>
          </a:p>
        </p:txBody>
      </p:sp>
      <p:sp>
        <p:nvSpPr>
          <p:cNvPr id="8" name="Text 4"/>
          <p:cNvSpPr/>
          <p:nvPr/>
        </p:nvSpPr>
        <p:spPr>
          <a:xfrm>
            <a:off x="6157243" y="1606897"/>
            <a:ext cx="2370311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Afirmaciones que sirven de base para el razonamiento.</a:t>
            </a:r>
            <a:endParaRPr lang="en-US" sz="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5077" y="2133898"/>
            <a:ext cx="2677492" cy="66727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57243" y="2258913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Conclusión</a:t>
            </a:r>
            <a:endParaRPr lang="en-US" sz="1050" dirty="0"/>
          </a:p>
        </p:txBody>
      </p:sp>
      <p:sp>
        <p:nvSpPr>
          <p:cNvPr id="11" name="Text 6"/>
          <p:cNvSpPr/>
          <p:nvPr/>
        </p:nvSpPr>
        <p:spPr>
          <a:xfrm>
            <a:off x="6157243" y="2518395"/>
            <a:ext cx="2370311" cy="1577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Resultado que se infiere de las premisas.</a:t>
            </a:r>
            <a:endParaRPr lang="en-US" sz="8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75077" y="2887638"/>
            <a:ext cx="2677492" cy="825029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57243" y="3012653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Argumento válido</a:t>
            </a:r>
            <a:endParaRPr lang="en-US" sz="1050" dirty="0"/>
          </a:p>
        </p:txBody>
      </p:sp>
      <p:sp>
        <p:nvSpPr>
          <p:cNvPr id="14" name="Text 8"/>
          <p:cNvSpPr/>
          <p:nvPr/>
        </p:nvSpPr>
        <p:spPr>
          <a:xfrm>
            <a:off x="6157243" y="3272135"/>
            <a:ext cx="2370311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Las premisas apoyan efectivamente la conclusión.</a:t>
            </a:r>
            <a:endParaRPr lang="en-US" sz="8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75077" y="3799136"/>
            <a:ext cx="2677492" cy="825029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157243" y="3924151"/>
            <a:ext cx="1384399" cy="1730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Falacia</a:t>
            </a:r>
            <a:endParaRPr lang="en-US" sz="1050" dirty="0"/>
          </a:p>
        </p:txBody>
      </p:sp>
      <p:sp>
        <p:nvSpPr>
          <p:cNvPr id="17" name="Text 10"/>
          <p:cNvSpPr/>
          <p:nvPr/>
        </p:nvSpPr>
        <p:spPr>
          <a:xfrm>
            <a:off x="6157243" y="4183633"/>
            <a:ext cx="2370311" cy="3155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19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Patrón inválido que </a:t>
            </a:r>
            <a:r>
              <a:rPr lang="en-US" sz="8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parece correcto</a:t>
            </a: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pero engaña.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1356" y="1033536"/>
            <a:ext cx="264988" cy="110430"/>
          </a:xfrm>
          <a:prstGeom prst="roundRect">
            <a:avLst>
              <a:gd name="adj" fmla="val 21567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33846" y="1054744"/>
            <a:ext cx="637208" cy="680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1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91356" y="1158105"/>
            <a:ext cx="240312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¿Argumento o trampa?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86593" y="1801786"/>
            <a:ext cx="3989412" cy="1134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 diferencia entre un argumento lógico y una falacia no siempre es evidente. El pensamiento crítico nos permite distinguir la </a:t>
            </a:r>
            <a:r>
              <a:rPr lang="en-US" sz="14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coherencia racional</a:t>
            </a: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de la </a:t>
            </a:r>
            <a:r>
              <a:rPr lang="en-US" sz="14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persuasión emocional</a:t>
            </a: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.</a:t>
            </a:r>
            <a:endParaRPr lang="en-US" sz="1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232" y="59308"/>
            <a:ext cx="3989412" cy="3989412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491356" y="4107506"/>
            <a:ext cx="8151763" cy="368201"/>
          </a:xfrm>
          <a:prstGeom prst="roundRect">
            <a:avLst>
              <a:gd name="adj" fmla="val 8086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 sz="2800"/>
          </a:p>
        </p:txBody>
      </p:sp>
      <p:sp>
        <p:nvSpPr>
          <p:cNvPr id="8" name="Shape 5"/>
          <p:cNvSpPr/>
          <p:nvPr/>
        </p:nvSpPr>
        <p:spPr>
          <a:xfrm>
            <a:off x="496118" y="4112269"/>
            <a:ext cx="4071119" cy="358676"/>
          </a:xfrm>
          <a:prstGeom prst="rect">
            <a:avLst/>
          </a:prstGeom>
          <a:solidFill>
            <a:srgbClr val="283157"/>
          </a:solidFill>
          <a:ln/>
        </p:spPr>
        <p:txBody>
          <a:bodyPr/>
          <a:lstStyle/>
          <a:p>
            <a:endParaRPr lang="es-GT" sz="2800"/>
          </a:p>
        </p:txBody>
      </p:sp>
      <p:sp>
        <p:nvSpPr>
          <p:cNvPr id="9" name="Text 6"/>
          <p:cNvSpPr/>
          <p:nvPr/>
        </p:nvSpPr>
        <p:spPr>
          <a:xfrm>
            <a:off x="566960" y="4183111"/>
            <a:ext cx="8859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Argumento lógico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566960" y="4315047"/>
            <a:ext cx="3929435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Busca la verdad con premisas verificables y razonamiento coherente.</a:t>
            </a:r>
            <a:endParaRPr lang="en-US" sz="900" dirty="0"/>
          </a:p>
        </p:txBody>
      </p:sp>
      <p:sp>
        <p:nvSpPr>
          <p:cNvPr id="11" name="Shape 8"/>
          <p:cNvSpPr/>
          <p:nvPr/>
        </p:nvSpPr>
        <p:spPr>
          <a:xfrm>
            <a:off x="4567237" y="4112269"/>
            <a:ext cx="4071119" cy="358676"/>
          </a:xfrm>
          <a:prstGeom prst="rect">
            <a:avLst/>
          </a:prstGeom>
          <a:solidFill>
            <a:srgbClr val="283157"/>
          </a:solidFill>
          <a:ln/>
        </p:spPr>
        <p:txBody>
          <a:bodyPr/>
          <a:lstStyle/>
          <a:p>
            <a:endParaRPr lang="es-GT" sz="2800"/>
          </a:p>
        </p:txBody>
      </p:sp>
      <p:sp>
        <p:nvSpPr>
          <p:cNvPr id="12" name="Shape 9"/>
          <p:cNvSpPr/>
          <p:nvPr/>
        </p:nvSpPr>
        <p:spPr>
          <a:xfrm>
            <a:off x="4567237" y="4112269"/>
            <a:ext cx="9525" cy="358676"/>
          </a:xfrm>
          <a:prstGeom prst="roundRect">
            <a:avLst>
              <a:gd name="adj" fmla="val 312558"/>
            </a:avLst>
          </a:prstGeom>
          <a:solidFill>
            <a:srgbClr val="414A70"/>
          </a:solidFill>
          <a:ln/>
        </p:spPr>
        <p:txBody>
          <a:bodyPr/>
          <a:lstStyle/>
          <a:p>
            <a:endParaRPr lang="es-GT" sz="2800"/>
          </a:p>
        </p:txBody>
      </p:sp>
      <p:sp>
        <p:nvSpPr>
          <p:cNvPr id="13" name="Text 10"/>
          <p:cNvSpPr/>
          <p:nvPr/>
        </p:nvSpPr>
        <p:spPr>
          <a:xfrm>
            <a:off x="4638079" y="4183111"/>
            <a:ext cx="885974" cy="1107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Falacia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4638079" y="4315047"/>
            <a:ext cx="3929435" cy="85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9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Usa errores de atinencia o ambigüedad para manipular.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05408"/>
            <a:ext cx="970583" cy="233660"/>
          </a:xfrm>
          <a:prstGeom prst="roundRect">
            <a:avLst>
              <a:gd name="adj" fmla="val 18475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4002137" y="443880"/>
            <a:ext cx="1273746" cy="1567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2 · GRUPO 1</a:t>
            </a:r>
            <a:endParaRPr lang="en-US" sz="800" dirty="0"/>
          </a:p>
        </p:txBody>
      </p:sp>
      <p:sp>
        <p:nvSpPr>
          <p:cNvPr id="5" name="Text 2"/>
          <p:cNvSpPr/>
          <p:nvPr/>
        </p:nvSpPr>
        <p:spPr>
          <a:xfrm>
            <a:off x="3925119" y="685577"/>
            <a:ext cx="3669060" cy="4014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Falacias de Atinencia</a:t>
            </a:r>
            <a:endParaRPr lang="en-US" sz="2500" dirty="0"/>
          </a:p>
        </p:txBody>
      </p:sp>
      <p:sp>
        <p:nvSpPr>
          <p:cNvPr id="6" name="Shape 3"/>
          <p:cNvSpPr/>
          <p:nvPr/>
        </p:nvSpPr>
        <p:spPr>
          <a:xfrm>
            <a:off x="3925119" y="1261616"/>
            <a:ext cx="4722763" cy="928762"/>
          </a:xfrm>
          <a:prstGeom prst="roundRect">
            <a:avLst>
              <a:gd name="adj" fmla="val 5810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7" name="Text 4"/>
          <p:cNvSpPr/>
          <p:nvPr/>
        </p:nvSpPr>
        <p:spPr>
          <a:xfrm>
            <a:off x="4058320" y="1394817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Ad Hominem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4058320" y="1665312"/>
            <a:ext cx="4456361" cy="3918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Atacar a la persona para invalidar su argumento, en lugar de refutar sus ideas.</a:t>
            </a:r>
            <a:endParaRPr lang="en-US" sz="1000" dirty="0"/>
          </a:p>
        </p:txBody>
      </p:sp>
      <p:sp>
        <p:nvSpPr>
          <p:cNvPr id="9" name="Shape 6"/>
          <p:cNvSpPr/>
          <p:nvPr/>
        </p:nvSpPr>
        <p:spPr>
          <a:xfrm>
            <a:off x="3925119" y="2306762"/>
            <a:ext cx="4722763" cy="732830"/>
          </a:xfrm>
          <a:prstGeom prst="roundRect">
            <a:avLst>
              <a:gd name="adj" fmla="val 7363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0" name="Text 7"/>
          <p:cNvSpPr/>
          <p:nvPr/>
        </p:nvSpPr>
        <p:spPr>
          <a:xfrm>
            <a:off x="4058320" y="2439963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Ad Verecundiam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058320" y="2710458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Apelar a una autoridad sin evidencia real que respalde la afirmación.</a:t>
            </a:r>
            <a:endParaRPr lang="en-US" sz="1000" dirty="0"/>
          </a:p>
        </p:txBody>
      </p:sp>
      <p:sp>
        <p:nvSpPr>
          <p:cNvPr id="12" name="Shape 9"/>
          <p:cNvSpPr/>
          <p:nvPr/>
        </p:nvSpPr>
        <p:spPr>
          <a:xfrm>
            <a:off x="3925119" y="3155975"/>
            <a:ext cx="4722763" cy="732830"/>
          </a:xfrm>
          <a:prstGeom prst="roundRect">
            <a:avLst>
              <a:gd name="adj" fmla="val 7363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3" name="Text 10"/>
          <p:cNvSpPr/>
          <p:nvPr/>
        </p:nvSpPr>
        <p:spPr>
          <a:xfrm>
            <a:off x="4058320" y="3289176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Ad Populum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4058320" y="3559671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Validar una idea simplemente porque la mayoría la acepta.</a:t>
            </a:r>
            <a:endParaRPr lang="en-US" sz="1000" dirty="0"/>
          </a:p>
        </p:txBody>
      </p:sp>
      <p:sp>
        <p:nvSpPr>
          <p:cNvPr id="15" name="Shape 12"/>
          <p:cNvSpPr/>
          <p:nvPr/>
        </p:nvSpPr>
        <p:spPr>
          <a:xfrm>
            <a:off x="3925119" y="4005188"/>
            <a:ext cx="4722763" cy="732830"/>
          </a:xfrm>
          <a:prstGeom prst="roundRect">
            <a:avLst>
              <a:gd name="adj" fmla="val 7363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6" name="Text 13"/>
          <p:cNvSpPr/>
          <p:nvPr/>
        </p:nvSpPr>
        <p:spPr>
          <a:xfrm>
            <a:off x="4058320" y="4138389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Ad Baculum</a:t>
            </a:r>
            <a:endParaRPr lang="en-US" sz="1250" dirty="0"/>
          </a:p>
        </p:txBody>
      </p:sp>
      <p:sp>
        <p:nvSpPr>
          <p:cNvPr id="17" name="Text 14"/>
          <p:cNvSpPr/>
          <p:nvPr/>
        </p:nvSpPr>
        <p:spPr>
          <a:xfrm>
            <a:off x="4058320" y="4408884"/>
            <a:ext cx="4456361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Usar la amenaza o el miedo como recurso para convencer.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99976"/>
            <a:ext cx="663104" cy="140791"/>
          </a:xfrm>
          <a:prstGeom prst="roundRect">
            <a:avLst>
              <a:gd name="adj" fmla="val 20617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47911" y="425872"/>
            <a:ext cx="1016719" cy="889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5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2 · GRUPO 2</a:t>
            </a:r>
            <a:endParaRPr lang="en-US" sz="500" dirty="0"/>
          </a:p>
        </p:txBody>
      </p:sp>
      <p:sp>
        <p:nvSpPr>
          <p:cNvPr id="4" name="Text 2"/>
          <p:cNvSpPr/>
          <p:nvPr/>
        </p:nvSpPr>
        <p:spPr>
          <a:xfrm>
            <a:off x="496119" y="561752"/>
            <a:ext cx="2937346" cy="269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Falacias de Ambigüedad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969764"/>
            <a:ext cx="5224835" cy="296071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36456" y="1512277"/>
            <a:ext cx="2716113" cy="18428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6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Estas falacias explotan la </a:t>
            </a:r>
            <a:r>
              <a:rPr lang="en-US" sz="16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flexibilidad del lenguaje</a:t>
            </a:r>
            <a:r>
              <a:rPr lang="en-US" sz="16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para confundir al interlocutor. Los significados cambian durante el discurso sin que el oyente lo note.</a:t>
            </a:r>
            <a:endParaRPr lang="en-US" sz="16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4048795"/>
            <a:ext cx="4049539" cy="69473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91964" y="4106279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Equívoco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591964" y="4359512"/>
            <a:ext cx="3857848" cy="2881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Usar una misma palabra con </a:t>
            </a:r>
            <a:r>
              <a:rPr lang="en-US" sz="10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distintos sentidos</a:t>
            </a: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dentro de </a:t>
            </a:r>
          </a:p>
          <a:p>
            <a:pPr marL="0" indent="0" algn="l">
              <a:lnSpc>
                <a:spcPct val="10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un mismo argumento.</a:t>
            </a:r>
            <a:endParaRPr lang="en-US" sz="10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598268" y="4048795"/>
            <a:ext cx="4049613" cy="69473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94113" y="4110177"/>
            <a:ext cx="1079822" cy="134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Anfibología</a:t>
            </a:r>
            <a:endParaRPr lang="en-US" sz="1050" dirty="0"/>
          </a:p>
        </p:txBody>
      </p:sp>
      <p:sp>
        <p:nvSpPr>
          <p:cNvPr id="12" name="Text 7"/>
          <p:cNvSpPr/>
          <p:nvPr/>
        </p:nvSpPr>
        <p:spPr>
          <a:xfrm>
            <a:off x="4694113" y="4359512"/>
            <a:ext cx="3857923" cy="288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7000"/>
              </a:lnSpc>
              <a:buNone/>
            </a:pP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Construcciones gramaticales que permiten </a:t>
            </a:r>
            <a:r>
              <a:rPr lang="en-US" sz="1000" b="1" dirty="0" err="1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múltiples</a:t>
            </a:r>
            <a:r>
              <a:rPr lang="en-US" sz="100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 </a:t>
            </a:r>
          </a:p>
          <a:p>
            <a:pPr marL="0" indent="0" algn="l">
              <a:lnSpc>
                <a:spcPct val="107000"/>
              </a:lnSpc>
              <a:buNone/>
            </a:pPr>
            <a:r>
              <a:rPr lang="en-US" sz="1000" b="1" dirty="0" err="1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interpretaciones</a:t>
            </a:r>
            <a:r>
              <a:rPr lang="en-US" sz="10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simultáneas.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1245171"/>
            <a:ext cx="1088678" cy="266402"/>
          </a:xfrm>
          <a:prstGeom prst="roundRect">
            <a:avLst>
              <a:gd name="adj" fmla="val 1788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81174" y="1287661"/>
            <a:ext cx="1375767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2 · GRUPO 3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568276"/>
            <a:ext cx="4693816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Falacias de Causa y Error</a:t>
            </a:r>
            <a:endParaRPr lang="en-US" sz="2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2223864"/>
            <a:ext cx="283518" cy="28351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119" y="2684562"/>
            <a:ext cx="2218730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Post hoc, ergo propter hoc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496119" y="2991073"/>
            <a:ext cx="2599134" cy="1215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Asumir que porque B ocurrió después de A, entonces A causó B. La secuencia temporal no implica causalidad.</a:t>
            </a:r>
            <a:endParaRPr lang="en-US" sz="1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2433" y="2223864"/>
            <a:ext cx="283518" cy="28351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433" y="268456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Falso Dilema</a:t>
            </a: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3272433" y="2991073"/>
            <a:ext cx="2599134" cy="12151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Presentar solo dos opciones cuando en realidad existen muchas más posibilidades.</a:t>
            </a:r>
            <a:endParaRPr lang="en-US" sz="140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48747" y="2223864"/>
            <a:ext cx="283518" cy="28351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8747" y="268456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Ad Ignorantiam</a:t>
            </a:r>
            <a:endParaRPr lang="en-US" sz="1350" dirty="0"/>
          </a:p>
        </p:txBody>
      </p:sp>
      <p:sp>
        <p:nvSpPr>
          <p:cNvPr id="13" name="Text 8"/>
          <p:cNvSpPr/>
          <p:nvPr/>
        </p:nvSpPr>
        <p:spPr>
          <a:xfrm>
            <a:off x="6048747" y="2991072"/>
            <a:ext cx="2599134" cy="121516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Afirmar que algo es verdadero solo porque no se ha probado lo contrario. La ausencia de prueba no es prueba.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496119" y="404738"/>
            <a:ext cx="488231" cy="228451"/>
          </a:xfrm>
          <a:prstGeom prst="roundRect">
            <a:avLst>
              <a:gd name="adj" fmla="val 1857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4" name="Text 1"/>
          <p:cNvSpPr/>
          <p:nvPr/>
        </p:nvSpPr>
        <p:spPr>
          <a:xfrm>
            <a:off x="571872" y="442615"/>
            <a:ext cx="793924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TEMA 3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496119" y="678135"/>
            <a:ext cx="4722763" cy="7890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En el ojo público: Falacias en la comunidad</a:t>
            </a:r>
            <a:endParaRPr lang="en-US" sz="2450" dirty="0"/>
          </a:p>
        </p:txBody>
      </p:sp>
      <p:sp>
        <p:nvSpPr>
          <p:cNvPr id="6" name="Shape 3"/>
          <p:cNvSpPr/>
          <p:nvPr/>
        </p:nvSpPr>
        <p:spPr>
          <a:xfrm>
            <a:off x="496119" y="1635844"/>
            <a:ext cx="2305124" cy="1590675"/>
          </a:xfrm>
          <a:prstGeom prst="roundRect">
            <a:avLst>
              <a:gd name="adj" fmla="val 3334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7" name="Shape 4"/>
          <p:cNvSpPr/>
          <p:nvPr/>
        </p:nvSpPr>
        <p:spPr>
          <a:xfrm>
            <a:off x="627087" y="1766813"/>
            <a:ext cx="378768" cy="378768"/>
          </a:xfrm>
          <a:prstGeom prst="ellipse">
            <a:avLst/>
          </a:prstGeom>
          <a:solidFill>
            <a:srgbClr val="8C98CA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267" y="1870918"/>
            <a:ext cx="170408" cy="17040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27087" y="2258020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Publicidad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27087" y="2522711"/>
            <a:ext cx="2043187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¿Por qué compramos lo que promocionan figuras famosas? </a:t>
            </a:r>
            <a:r>
              <a:rPr lang="en-US" sz="9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Ad Verecundiam</a:t>
            </a: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en acción.</a:t>
            </a:r>
            <a:endParaRPr lang="en-US" sz="950" dirty="0"/>
          </a:p>
        </p:txBody>
      </p:sp>
      <p:sp>
        <p:nvSpPr>
          <p:cNvPr id="11" name="Shape 7"/>
          <p:cNvSpPr/>
          <p:nvPr/>
        </p:nvSpPr>
        <p:spPr>
          <a:xfrm>
            <a:off x="2913683" y="1635844"/>
            <a:ext cx="2305199" cy="1590675"/>
          </a:xfrm>
          <a:prstGeom prst="roundRect">
            <a:avLst>
              <a:gd name="adj" fmla="val 3334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2" name="Shape 8"/>
          <p:cNvSpPr/>
          <p:nvPr/>
        </p:nvSpPr>
        <p:spPr>
          <a:xfrm>
            <a:off x="3044651" y="1766813"/>
            <a:ext cx="378768" cy="378768"/>
          </a:xfrm>
          <a:prstGeom prst="ellipse">
            <a:avLst/>
          </a:prstGeom>
          <a:solidFill>
            <a:srgbClr val="8C98CA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48831" y="1870918"/>
            <a:ext cx="170408" cy="17040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044651" y="2258020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Política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3044651" y="2522711"/>
            <a:ext cx="2043261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Discursos que usan </a:t>
            </a:r>
            <a:r>
              <a:rPr lang="en-US" sz="950" b="1" dirty="0">
                <a:solidFill>
                  <a:srgbClr val="EBECEF"/>
                </a:solidFill>
                <a:latin typeface="Epilogue Bold" pitchFamily="34" charset="0"/>
                <a:ea typeface="Epilogue Bold" pitchFamily="34" charset="-122"/>
                <a:cs typeface="Epilogue Bold" pitchFamily="34" charset="-120"/>
              </a:rPr>
              <a:t>Ad Populum</a:t>
            </a: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 y preguntas complejas para manipular la opinión pública.</a:t>
            </a:r>
            <a:endParaRPr lang="en-US" sz="950" dirty="0"/>
          </a:p>
        </p:txBody>
      </p:sp>
      <p:sp>
        <p:nvSpPr>
          <p:cNvPr id="16" name="Shape 11"/>
          <p:cNvSpPr/>
          <p:nvPr/>
        </p:nvSpPr>
        <p:spPr>
          <a:xfrm>
            <a:off x="496119" y="3338959"/>
            <a:ext cx="4722763" cy="1399729"/>
          </a:xfrm>
          <a:prstGeom prst="roundRect">
            <a:avLst>
              <a:gd name="adj" fmla="val 3789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7" name="Shape 12"/>
          <p:cNvSpPr/>
          <p:nvPr/>
        </p:nvSpPr>
        <p:spPr>
          <a:xfrm>
            <a:off x="627087" y="3469928"/>
            <a:ext cx="378768" cy="378768"/>
          </a:xfrm>
          <a:prstGeom prst="ellipse">
            <a:avLst/>
          </a:prstGeom>
          <a:solidFill>
            <a:srgbClr val="8C98CA"/>
          </a:solidFill>
          <a:ln/>
        </p:spPr>
        <p:txBody>
          <a:bodyPr/>
          <a:lstStyle/>
          <a:p>
            <a:endParaRPr lang="es-GT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1267" y="3574033"/>
            <a:ext cx="170408" cy="17040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27087" y="3961135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Medios y Redes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627087" y="4225826"/>
            <a:ext cx="44608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9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Las redes sociales amplifican falacias populares a velocidad viral, sin verificación.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13147"/>
            <a:ext cx="1083171" cy="228451"/>
          </a:xfrm>
          <a:prstGeom prst="roundRect">
            <a:avLst>
              <a:gd name="adj" fmla="val 1857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71872" y="451024"/>
            <a:ext cx="1388864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7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ACTIVIDAD PRÁCTICA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496119" y="686544"/>
            <a:ext cx="4488135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Taller de Detección Rápida</a:t>
            </a:r>
            <a:endParaRPr lang="en-US" sz="24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1519312"/>
            <a:ext cx="5190753" cy="2941365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999708" y="1376214"/>
            <a:ext cx="284038" cy="284038"/>
          </a:xfrm>
          <a:prstGeom prst="roundRect">
            <a:avLst>
              <a:gd name="adj" fmla="val 18670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7" name="Text 4"/>
          <p:cNvSpPr/>
          <p:nvPr/>
        </p:nvSpPr>
        <p:spPr>
          <a:xfrm>
            <a:off x="6046998" y="1399840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396186" y="1419597"/>
            <a:ext cx="1855812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Analizar titulares locales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396186" y="1729308"/>
            <a:ext cx="2256383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Identificar qué falacias aparecen en noticias de la comunidad y clasificarlas.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5999708" y="2527027"/>
            <a:ext cx="284038" cy="284038"/>
          </a:xfrm>
          <a:prstGeom prst="roundRect">
            <a:avLst>
              <a:gd name="adj" fmla="val 18670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1" name="Text 8"/>
          <p:cNvSpPr/>
          <p:nvPr/>
        </p:nvSpPr>
        <p:spPr>
          <a:xfrm>
            <a:off x="6046998" y="2550654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2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6396186" y="2570411"/>
            <a:ext cx="1995636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Detectar sesgos cotidianos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396186" y="2880122"/>
            <a:ext cx="2256383" cy="57283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Revisar discusiones reales del entorno: familia, escuela, redes sociales.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5999708" y="3677841"/>
            <a:ext cx="284038" cy="284038"/>
          </a:xfrm>
          <a:prstGeom prst="roundRect">
            <a:avLst>
              <a:gd name="adj" fmla="val 18670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5" name="Text 12"/>
          <p:cNvSpPr/>
          <p:nvPr/>
        </p:nvSpPr>
        <p:spPr>
          <a:xfrm>
            <a:off x="6046998" y="3701467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4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3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6396186" y="3721224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El peso de la prueba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96186" y="4030935"/>
            <a:ext cx="2256383" cy="850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¿A quién le corresponde demostrar la verdad? Practicar la responsabilidad argumentativa.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908447"/>
            <a:ext cx="952574" cy="266402"/>
          </a:xfrm>
          <a:prstGeom prst="roundRect">
            <a:avLst>
              <a:gd name="adj" fmla="val 17880"/>
            </a:avLst>
          </a:prstGeom>
          <a:solidFill>
            <a:srgbClr val="181E34"/>
          </a:solidFill>
          <a:ln/>
        </p:spPr>
        <p:txBody>
          <a:bodyPr/>
          <a:lstStyle/>
          <a:p>
            <a:endParaRPr lang="es-GT"/>
          </a:p>
        </p:txBody>
      </p:sp>
      <p:sp>
        <p:nvSpPr>
          <p:cNvPr id="3" name="Text 1"/>
          <p:cNvSpPr/>
          <p:nvPr/>
        </p:nvSpPr>
        <p:spPr>
          <a:xfrm>
            <a:off x="581174" y="950937"/>
            <a:ext cx="1239664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85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HERRAMIENTAS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231553"/>
            <a:ext cx="5303267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dirty="0">
                <a:solidFill>
                  <a:srgbClr val="FFFFF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Defensa Personal Intelectual</a:t>
            </a:r>
            <a:endParaRPr lang="en-US" sz="2750" dirty="0"/>
          </a:p>
        </p:txBody>
      </p:sp>
      <p:sp>
        <p:nvSpPr>
          <p:cNvPr id="5" name="Shape 3"/>
          <p:cNvSpPr/>
          <p:nvPr/>
        </p:nvSpPr>
        <p:spPr>
          <a:xfrm>
            <a:off x="708720" y="2454176"/>
            <a:ext cx="2410048" cy="141759"/>
          </a:xfrm>
          <a:prstGeom prst="roundRect">
            <a:avLst>
              <a:gd name="adj" fmla="val 42002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6" name="Shape 4"/>
          <p:cNvSpPr/>
          <p:nvPr/>
        </p:nvSpPr>
        <p:spPr>
          <a:xfrm>
            <a:off x="496119" y="2312380"/>
            <a:ext cx="425276" cy="425276"/>
          </a:xfrm>
          <a:prstGeom prst="ellipse">
            <a:avLst/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2456" y="2418717"/>
            <a:ext cx="212601" cy="21260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37877" y="2879452"/>
            <a:ext cx="1870993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Cuestionar las fuentes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7877" y="3185964"/>
            <a:ext cx="2339206" cy="9072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¿La autoridad citada es realmente experta en el tema? Verificar credenciales y contexto.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3473202" y="2241500"/>
            <a:ext cx="2410048" cy="141759"/>
          </a:xfrm>
          <a:prstGeom prst="roundRect">
            <a:avLst>
              <a:gd name="adj" fmla="val 42002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1" name="Shape 8"/>
          <p:cNvSpPr/>
          <p:nvPr/>
        </p:nvSpPr>
        <p:spPr>
          <a:xfrm>
            <a:off x="3260601" y="2099704"/>
            <a:ext cx="425276" cy="425276"/>
          </a:xfrm>
          <a:prstGeom prst="ellipse">
            <a:avLst/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66939" y="2206042"/>
            <a:ext cx="212601" cy="21260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402360" y="266677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Buscar alternativas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3402360" y="2973288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¿Es un falso dilema? Explorar si existen más opciones además de las presentadas.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6237684" y="2028899"/>
            <a:ext cx="2410048" cy="141759"/>
          </a:xfrm>
          <a:prstGeom prst="roundRect">
            <a:avLst>
              <a:gd name="adj" fmla="val 42002"/>
            </a:avLst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sp>
        <p:nvSpPr>
          <p:cNvPr id="16" name="Shape 12"/>
          <p:cNvSpPr/>
          <p:nvPr/>
        </p:nvSpPr>
        <p:spPr>
          <a:xfrm>
            <a:off x="6025083" y="1887103"/>
            <a:ext cx="425276" cy="425276"/>
          </a:xfrm>
          <a:prstGeom prst="ellipse">
            <a:avLst/>
          </a:prstGeom>
          <a:solidFill>
            <a:srgbClr val="283157"/>
          </a:solidFill>
          <a:ln w="4763">
            <a:solidFill>
              <a:srgbClr val="414A70"/>
            </a:solidFill>
            <a:prstDash val="solid"/>
          </a:ln>
        </p:spPr>
        <p:txBody>
          <a:bodyPr/>
          <a:lstStyle/>
          <a:p>
            <a:endParaRPr lang="es-GT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31421" y="1993441"/>
            <a:ext cx="212601" cy="21260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166842" y="2454176"/>
            <a:ext cx="2339206" cy="442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EBECEF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Separar persona de argumento</a:t>
            </a:r>
            <a:endParaRPr lang="en-US" sz="1350" dirty="0"/>
          </a:p>
        </p:txBody>
      </p:sp>
      <p:sp>
        <p:nvSpPr>
          <p:cNvPr id="19" name="Text 14"/>
          <p:cNvSpPr/>
          <p:nvPr/>
        </p:nvSpPr>
        <p:spPr>
          <a:xfrm>
            <a:off x="6166842" y="2982144"/>
            <a:ext cx="2339206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EBECEF"/>
                </a:solidFill>
                <a:latin typeface="Epilogue" pitchFamily="34" charset="0"/>
                <a:ea typeface="Epilogue" pitchFamily="34" charset="-122"/>
                <a:cs typeface="Epilogue" pitchFamily="34" charset="-120"/>
              </a:rPr>
              <a:t>¿El ataque personal invalida la razón? Recordar que la persona y su idea son independientes.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579</Words>
  <Application>Microsoft Office PowerPoint</Application>
  <PresentationFormat>Presentación en pantalla (16:9)</PresentationFormat>
  <Paragraphs>93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Arial</vt:lpstr>
      <vt:lpstr>Fraunces Medium</vt:lpstr>
      <vt:lpstr>Epilogue Bold</vt:lpstr>
      <vt:lpstr>Epilogue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NFE Assistant</dc:creator>
  <cp:lastModifiedBy>Noé Oscar Anibal Molina Guzmán</cp:lastModifiedBy>
  <cp:revision>2</cp:revision>
  <dcterms:created xsi:type="dcterms:W3CDTF">2026-07-06T04:33:34Z</dcterms:created>
  <dcterms:modified xsi:type="dcterms:W3CDTF">2026-07-06T04:39:45Z</dcterms:modified>
</cp:coreProperties>
</file>