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597" r:id="rId2"/>
    <p:sldId id="560" r:id="rId3"/>
    <p:sldId id="601" r:id="rId4"/>
    <p:sldId id="602" r:id="rId5"/>
    <p:sldId id="603" r:id="rId6"/>
    <p:sldId id="604" r:id="rId7"/>
    <p:sldId id="605" r:id="rId8"/>
    <p:sldId id="606" r:id="rId9"/>
    <p:sldId id="607" r:id="rId10"/>
    <p:sldId id="609" r:id="rId11"/>
    <p:sldId id="608" r:id="rId12"/>
  </p:sldIdLst>
  <p:sldSz cx="9144000" cy="6858000" type="screen4x3"/>
  <p:notesSz cx="6858000" cy="9144000"/>
  <p:defaultTextStyle>
    <a:defPPr>
      <a:defRPr lang="es-G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04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74" y="-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7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B25B44-8B50-4EEA-B8C1-595E88734172}" type="datetimeFigureOut">
              <a:rPr lang="es-MX" smtClean="0"/>
              <a:pPr/>
              <a:t>03/04/2013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3F0E05-9F6C-4AE3-B90E-E523982A4CDB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812538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 gene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71600" y="5229200"/>
            <a:ext cx="6912768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GT" dirty="0"/>
          </a:p>
        </p:txBody>
      </p:sp>
      <p:sp>
        <p:nvSpPr>
          <p:cNvPr id="10" name="9 CuadroTexto"/>
          <p:cNvSpPr txBox="1"/>
          <p:nvPr userDrawn="1"/>
        </p:nvSpPr>
        <p:spPr>
          <a:xfrm>
            <a:off x="5277676" y="4386590"/>
            <a:ext cx="14545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sz="16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experto.com.gt</a:t>
            </a:r>
            <a:endParaRPr lang="es-MX" sz="16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 p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6857999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71600" y="5085185"/>
            <a:ext cx="6912768" cy="1296144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GT" dirty="0"/>
          </a:p>
        </p:txBody>
      </p:sp>
      <p:sp>
        <p:nvSpPr>
          <p:cNvPr id="10" name="9 CuadroTexto"/>
          <p:cNvSpPr txBox="1"/>
          <p:nvPr userDrawn="1"/>
        </p:nvSpPr>
        <p:spPr>
          <a:xfrm>
            <a:off x="5156609" y="4186905"/>
            <a:ext cx="14545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sz="16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experto.com.gt</a:t>
            </a:r>
            <a:endParaRPr lang="es-MX" sz="16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2"/>
          </p:nvPr>
        </p:nvSpPr>
        <p:spPr>
          <a:xfrm>
            <a:off x="6876256" y="6535782"/>
            <a:ext cx="1296144" cy="288032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+mn-lt"/>
              </a:defRPr>
            </a:lvl1pPr>
          </a:lstStyle>
          <a:p>
            <a:fld id="{3A31BE9C-E00A-48E9-90AC-70C29258BC51}" type="datetime1">
              <a:rPr lang="es-GT" smtClean="0"/>
              <a:pPr/>
              <a:t>03/04/2013</a:t>
            </a:fld>
            <a:endParaRPr lang="es-GT"/>
          </a:p>
        </p:txBody>
      </p:sp>
      <p:sp>
        <p:nvSpPr>
          <p:cNvPr id="6" name="4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926232" y="6535814"/>
            <a:ext cx="549424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E4246-48EB-490D-BCAE-C675BE41BB3C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2390680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71600" y="4407247"/>
            <a:ext cx="7200800" cy="197408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GT" dirty="0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2"/>
          </p:nvPr>
        </p:nvSpPr>
        <p:spPr>
          <a:xfrm>
            <a:off x="6876256" y="6535782"/>
            <a:ext cx="1296144" cy="288032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+mn-lt"/>
              </a:defRPr>
            </a:lvl1pPr>
          </a:lstStyle>
          <a:p>
            <a:fld id="{159CC6C7-533E-47FE-ABB9-22BF74795470}" type="datetime1">
              <a:rPr lang="es-GT" smtClean="0"/>
              <a:pPr/>
              <a:t>03/04/2013</a:t>
            </a:fld>
            <a:endParaRPr lang="es-GT"/>
          </a:p>
        </p:txBody>
      </p:sp>
      <p:sp>
        <p:nvSpPr>
          <p:cNvPr id="9" name="8 CuadroTexto"/>
          <p:cNvSpPr txBox="1"/>
          <p:nvPr userDrawn="1"/>
        </p:nvSpPr>
        <p:spPr>
          <a:xfrm>
            <a:off x="4966428" y="3535191"/>
            <a:ext cx="12968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sz="14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experto.com.gt</a:t>
            </a:r>
            <a:endParaRPr lang="es-MX" sz="14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4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926232" y="6535814"/>
            <a:ext cx="549424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E4246-48EB-490D-BCAE-C675BE41BB3C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7530976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una línea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lIns="36000" rIns="36000"/>
          <a:lstStyle/>
          <a:p>
            <a:r>
              <a:rPr lang="es-ES" dirty="0" smtClean="0"/>
              <a:t>Haga clic para modificar el estilo de título del patrón</a:t>
            </a:r>
            <a:endParaRPr lang="es-GT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115616" y="1739949"/>
            <a:ext cx="6912768" cy="4785395"/>
          </a:xfrm>
        </p:spPr>
        <p:txBody>
          <a:bodyPr/>
          <a:lstStyle>
            <a:lvl1pPr>
              <a:buClr>
                <a:schemeClr val="accent1"/>
              </a:buClr>
              <a:buFont typeface="Wingdings" pitchFamily="2" charset="2"/>
              <a:buChar char="§"/>
              <a:defRPr/>
            </a:lvl1pPr>
            <a:lvl2pPr marL="801688" indent="-344488">
              <a:buClr>
                <a:schemeClr val="accent1"/>
              </a:buClr>
              <a:buFont typeface="Wingdings" pitchFamily="2" charset="2"/>
              <a:buChar char="§"/>
              <a:defRPr/>
            </a:lvl2pPr>
            <a:lvl3pPr marL="1252538" indent="-338138">
              <a:buClr>
                <a:schemeClr val="accent1"/>
              </a:buClr>
              <a:buFont typeface="Wingdings" pitchFamily="2" charset="2"/>
              <a:buChar char="§"/>
              <a:defRPr/>
            </a:lvl3pPr>
            <a:lvl4pPr marL="1703388" indent="-331788">
              <a:buClr>
                <a:schemeClr val="accent1"/>
              </a:buClr>
              <a:buFont typeface="Wingdings" pitchFamily="2" charset="2"/>
              <a:buChar char="§"/>
              <a:defRPr/>
            </a:lvl4pPr>
            <a:lvl5pPr marL="2154238" indent="-325438">
              <a:buClr>
                <a:schemeClr val="accent1"/>
              </a:buClr>
              <a:buFont typeface="Wingdings" pitchFamily="2" charset="2"/>
              <a:buChar char="§"/>
              <a:defRPr/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GT" dirty="0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2"/>
          </p:nvPr>
        </p:nvSpPr>
        <p:spPr>
          <a:xfrm>
            <a:off x="6876256" y="6535782"/>
            <a:ext cx="1296144" cy="288032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+mn-lt"/>
              </a:defRPr>
            </a:lvl1pPr>
          </a:lstStyle>
          <a:p>
            <a:fld id="{91B27A88-DA21-49C6-8EF0-566BEB9CC0B5}" type="datetime1">
              <a:rPr lang="es-GT" smtClean="0"/>
              <a:pPr/>
              <a:t>03/04/2013</a:t>
            </a:fld>
            <a:endParaRPr lang="es-GT"/>
          </a:p>
        </p:txBody>
      </p:sp>
      <p:sp>
        <p:nvSpPr>
          <p:cNvPr id="6" name="4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926232" y="6535814"/>
            <a:ext cx="549424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E4246-48EB-490D-BCAE-C675BE41BB3C}" type="slidenum">
              <a:rPr lang="es-MX" smtClean="0"/>
              <a:pPr/>
              <a:t>‹Nº›</a:t>
            </a:fld>
            <a:endParaRPr lang="es-MX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dos líneas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48000" y="476672"/>
            <a:ext cx="7848000" cy="1152128"/>
          </a:xfrm>
        </p:spPr>
        <p:txBody>
          <a:bodyPr lIns="36000" rIns="36000"/>
          <a:lstStyle>
            <a:lvl1pPr>
              <a:lnSpc>
                <a:spcPct val="70000"/>
              </a:lnSpc>
              <a:defRPr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GT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115616" y="1844824"/>
            <a:ext cx="6912768" cy="4680520"/>
          </a:xfrm>
        </p:spPr>
        <p:txBody>
          <a:bodyPr/>
          <a:lstStyle>
            <a:lvl1pPr>
              <a:buClr>
                <a:schemeClr val="accent1"/>
              </a:buClr>
              <a:buFont typeface="Wingdings" pitchFamily="2" charset="2"/>
              <a:buChar char="§"/>
              <a:defRPr/>
            </a:lvl1pPr>
            <a:lvl2pPr marL="801688" indent="-344488">
              <a:buClr>
                <a:schemeClr val="accent1"/>
              </a:buClr>
              <a:buFont typeface="Wingdings" pitchFamily="2" charset="2"/>
              <a:buChar char="§"/>
              <a:defRPr/>
            </a:lvl2pPr>
            <a:lvl3pPr marL="1252538" indent="-338138">
              <a:buClr>
                <a:schemeClr val="accent1"/>
              </a:buClr>
              <a:buFont typeface="Wingdings" pitchFamily="2" charset="2"/>
              <a:buChar char="§"/>
              <a:defRPr/>
            </a:lvl3pPr>
            <a:lvl4pPr marL="1703388" indent="-331788">
              <a:buClr>
                <a:schemeClr val="accent1"/>
              </a:buClr>
              <a:buFont typeface="Wingdings" pitchFamily="2" charset="2"/>
              <a:buChar char="§"/>
              <a:defRPr/>
            </a:lvl4pPr>
            <a:lvl5pPr marL="2154238" indent="-325438">
              <a:buClr>
                <a:schemeClr val="accent1"/>
              </a:buClr>
              <a:buFont typeface="Wingdings" pitchFamily="2" charset="2"/>
              <a:buChar char="§"/>
              <a:defRPr/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GT" dirty="0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2"/>
          </p:nvPr>
        </p:nvSpPr>
        <p:spPr>
          <a:xfrm>
            <a:off x="6876256" y="6535782"/>
            <a:ext cx="1296144" cy="288032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+mn-lt"/>
              </a:defRPr>
            </a:lvl1pPr>
          </a:lstStyle>
          <a:p>
            <a:fld id="{4E86809E-9190-4572-8B9E-652B3A98186E}" type="datetime1">
              <a:rPr lang="es-GT" smtClean="0"/>
              <a:pPr/>
              <a:t>03/04/2013</a:t>
            </a:fld>
            <a:endParaRPr lang="es-GT"/>
          </a:p>
        </p:txBody>
      </p:sp>
      <p:sp>
        <p:nvSpPr>
          <p:cNvPr id="6" name="4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926232" y="6535814"/>
            <a:ext cx="549424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E4246-48EB-490D-BCAE-C675BE41BB3C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5370152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iapositiva de barras latera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6857999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48000" y="476672"/>
            <a:ext cx="7848000" cy="1152128"/>
          </a:xfrm>
        </p:spPr>
        <p:txBody>
          <a:bodyPr lIns="36000" rIns="36000"/>
          <a:lstStyle>
            <a:lvl1pPr>
              <a:lnSpc>
                <a:spcPct val="70000"/>
              </a:lnSpc>
              <a:defRPr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GT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115616" y="1844824"/>
            <a:ext cx="6912768" cy="4680520"/>
          </a:xfrm>
        </p:spPr>
        <p:txBody>
          <a:bodyPr/>
          <a:lstStyle>
            <a:lvl1pPr>
              <a:buClr>
                <a:schemeClr val="accent1"/>
              </a:buClr>
              <a:buFont typeface="Wingdings" pitchFamily="2" charset="2"/>
              <a:buChar char="§"/>
              <a:defRPr/>
            </a:lvl1pPr>
            <a:lvl2pPr marL="801688" indent="-344488">
              <a:buClr>
                <a:schemeClr val="accent1"/>
              </a:buClr>
              <a:buFont typeface="Wingdings" pitchFamily="2" charset="2"/>
              <a:buChar char="§"/>
              <a:defRPr/>
            </a:lvl2pPr>
            <a:lvl3pPr marL="1252538" indent="-338138">
              <a:buClr>
                <a:schemeClr val="accent1"/>
              </a:buClr>
              <a:buFont typeface="Wingdings" pitchFamily="2" charset="2"/>
              <a:buChar char="§"/>
              <a:defRPr/>
            </a:lvl3pPr>
            <a:lvl4pPr marL="1703388" indent="-331788">
              <a:buClr>
                <a:schemeClr val="accent1"/>
              </a:buClr>
              <a:buFont typeface="Wingdings" pitchFamily="2" charset="2"/>
              <a:buChar char="§"/>
              <a:defRPr/>
            </a:lvl4pPr>
            <a:lvl5pPr marL="2154238" indent="-325438">
              <a:buClr>
                <a:schemeClr val="accent1"/>
              </a:buClr>
              <a:buFont typeface="Wingdings" pitchFamily="2" charset="2"/>
              <a:buChar char="§"/>
              <a:defRPr/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GT" dirty="0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2"/>
          </p:nvPr>
        </p:nvSpPr>
        <p:spPr>
          <a:xfrm>
            <a:off x="6876256" y="6535782"/>
            <a:ext cx="1296144" cy="288032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+mn-lt"/>
              </a:defRPr>
            </a:lvl1pPr>
          </a:lstStyle>
          <a:p>
            <a:fld id="{FA9D396F-3B1F-46C9-AF45-4502600B37CD}" type="datetime1">
              <a:rPr lang="es-GT" smtClean="0"/>
              <a:pPr/>
              <a:t>03/04/2013</a:t>
            </a:fld>
            <a:endParaRPr lang="es-GT"/>
          </a:p>
        </p:txBody>
      </p:sp>
      <p:sp>
        <p:nvSpPr>
          <p:cNvPr id="6" name="4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926232" y="6535814"/>
            <a:ext cx="549424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E4246-48EB-490D-BCAE-C675BE41BB3C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1965568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iapositiva sólo fond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6857998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48000" y="476672"/>
            <a:ext cx="7848000" cy="1152128"/>
          </a:xfrm>
        </p:spPr>
        <p:txBody>
          <a:bodyPr lIns="36000" rIns="36000"/>
          <a:lstStyle>
            <a:lvl1pPr>
              <a:lnSpc>
                <a:spcPct val="70000"/>
              </a:lnSpc>
              <a:defRPr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GT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48000" y="1844824"/>
            <a:ext cx="7848872" cy="4680520"/>
          </a:xfrm>
        </p:spPr>
        <p:txBody>
          <a:bodyPr/>
          <a:lstStyle>
            <a:lvl1pPr>
              <a:buClr>
                <a:schemeClr val="accent1"/>
              </a:buClr>
              <a:buFont typeface="Wingdings" pitchFamily="2" charset="2"/>
              <a:buChar char="§"/>
              <a:defRPr/>
            </a:lvl1pPr>
            <a:lvl2pPr marL="801688" indent="-344488">
              <a:buClr>
                <a:schemeClr val="accent1"/>
              </a:buClr>
              <a:buFont typeface="Wingdings" pitchFamily="2" charset="2"/>
              <a:buChar char="§"/>
              <a:defRPr/>
            </a:lvl2pPr>
            <a:lvl3pPr marL="1252538" indent="-338138">
              <a:buClr>
                <a:schemeClr val="accent1"/>
              </a:buClr>
              <a:buFont typeface="Wingdings" pitchFamily="2" charset="2"/>
              <a:buChar char="§"/>
              <a:defRPr/>
            </a:lvl3pPr>
            <a:lvl4pPr marL="1703388" indent="-331788">
              <a:buClr>
                <a:schemeClr val="accent1"/>
              </a:buClr>
              <a:buFont typeface="Wingdings" pitchFamily="2" charset="2"/>
              <a:buChar char="§"/>
              <a:defRPr/>
            </a:lvl4pPr>
            <a:lvl5pPr marL="2154238" indent="-325438">
              <a:buClr>
                <a:schemeClr val="accent1"/>
              </a:buClr>
              <a:buFont typeface="Wingdings" pitchFamily="2" charset="2"/>
              <a:buChar char="§"/>
              <a:defRPr/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GT" dirty="0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2"/>
          </p:nvPr>
        </p:nvSpPr>
        <p:spPr>
          <a:xfrm>
            <a:off x="7596336" y="6237312"/>
            <a:ext cx="1296144" cy="288032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+mn-lt"/>
              </a:defRPr>
            </a:lvl1pPr>
          </a:lstStyle>
          <a:p>
            <a:fld id="{F9CB449A-EA56-4782-9851-61E3104D5E2A}" type="datetime1">
              <a:rPr lang="es-GT" smtClean="0"/>
              <a:pPr/>
              <a:t>03/04/2013</a:t>
            </a:fld>
            <a:endParaRPr lang="es-GT" dirty="0"/>
          </a:p>
        </p:txBody>
      </p:sp>
      <p:sp>
        <p:nvSpPr>
          <p:cNvPr id="8" name="4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323528" y="6237312"/>
            <a:ext cx="549424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E4246-48EB-490D-BCAE-C675BE41BB3C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1200554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iapositiva sólo fond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7" cy="6857998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48000" y="476672"/>
            <a:ext cx="7848000" cy="1152128"/>
          </a:xfrm>
        </p:spPr>
        <p:txBody>
          <a:bodyPr lIns="36000" rIns="36000"/>
          <a:lstStyle>
            <a:lvl1pPr>
              <a:lnSpc>
                <a:spcPct val="70000"/>
              </a:lnSpc>
              <a:defRPr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GT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48000" y="1844824"/>
            <a:ext cx="7848872" cy="4680520"/>
          </a:xfrm>
        </p:spPr>
        <p:txBody>
          <a:bodyPr/>
          <a:lstStyle>
            <a:lvl1pPr>
              <a:buClr>
                <a:schemeClr val="accent1"/>
              </a:buClr>
              <a:buFont typeface="Wingdings" pitchFamily="2" charset="2"/>
              <a:buChar char="§"/>
              <a:defRPr/>
            </a:lvl1pPr>
            <a:lvl2pPr marL="801688" indent="-344488">
              <a:buClr>
                <a:schemeClr val="accent1"/>
              </a:buClr>
              <a:buFont typeface="Wingdings" pitchFamily="2" charset="2"/>
              <a:buChar char="§"/>
              <a:defRPr/>
            </a:lvl2pPr>
            <a:lvl3pPr marL="1252538" indent="-338138">
              <a:buClr>
                <a:schemeClr val="accent1"/>
              </a:buClr>
              <a:buFont typeface="Wingdings" pitchFamily="2" charset="2"/>
              <a:buChar char="§"/>
              <a:defRPr/>
            </a:lvl3pPr>
            <a:lvl4pPr marL="1703388" indent="-331788">
              <a:buClr>
                <a:schemeClr val="accent1"/>
              </a:buClr>
              <a:buFont typeface="Wingdings" pitchFamily="2" charset="2"/>
              <a:buChar char="§"/>
              <a:defRPr/>
            </a:lvl4pPr>
            <a:lvl5pPr marL="2154238" indent="-325438">
              <a:buClr>
                <a:schemeClr val="accent1"/>
              </a:buClr>
              <a:buFont typeface="Wingdings" pitchFamily="2" charset="2"/>
              <a:buChar char="§"/>
              <a:defRPr/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GT" dirty="0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2"/>
          </p:nvPr>
        </p:nvSpPr>
        <p:spPr>
          <a:xfrm>
            <a:off x="7596336" y="6237312"/>
            <a:ext cx="1296144" cy="288032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+mn-lt"/>
              </a:defRPr>
            </a:lvl1pPr>
          </a:lstStyle>
          <a:p>
            <a:fld id="{F6F72DA2-C63A-4726-8DA3-1314E4F40FCC}" type="datetime1">
              <a:rPr lang="es-GT" smtClean="0"/>
              <a:pPr/>
              <a:t>03/04/2013</a:t>
            </a:fld>
            <a:endParaRPr lang="es-GT" dirty="0"/>
          </a:p>
        </p:txBody>
      </p:sp>
      <p:sp>
        <p:nvSpPr>
          <p:cNvPr id="6" name="4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323528" y="6237312"/>
            <a:ext cx="549424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E4246-48EB-490D-BCAE-C675BE41BB3C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205037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G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s-G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94C88-B3E0-466E-A851-FED20E433159}" type="datetime1">
              <a:rPr lang="es-GT" smtClean="0"/>
              <a:pPr/>
              <a:t>03/04/2013</a:t>
            </a:fld>
            <a:endParaRPr lang="es-G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GT"/>
          </a:p>
        </p:txBody>
      </p:sp>
      <p:sp>
        <p:nvSpPr>
          <p:cNvPr id="7" name="4 Marcador de número de diapositiva"/>
          <p:cNvSpPr txBox="1">
            <a:spLocks/>
          </p:cNvSpPr>
          <p:nvPr userDrawn="1"/>
        </p:nvSpPr>
        <p:spPr>
          <a:xfrm>
            <a:off x="926232" y="6535814"/>
            <a:ext cx="549424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GT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ADE4246-48EB-490D-BCAE-C675BE41BB3C}" type="slidenum">
              <a:rPr lang="es-MX" smtClean="0"/>
              <a:pPr/>
              <a:t>‹Nº›</a:t>
            </a:fld>
            <a:endParaRPr lang="es-MX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7" cy="6857998"/>
          </a:xfrm>
          <a:prstGeom prst="rect">
            <a:avLst/>
          </a:prstGeom>
        </p:spPr>
      </p:pic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48000" y="619200"/>
            <a:ext cx="7848000" cy="745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 smtClean="0"/>
              <a:t>Haga clic para modificar el estilo de título del patrón</a:t>
            </a:r>
            <a:endParaRPr lang="es-GT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115616" y="1628800"/>
            <a:ext cx="6912768" cy="48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GT" dirty="0"/>
          </a:p>
        </p:txBody>
      </p:sp>
      <p:sp>
        <p:nvSpPr>
          <p:cNvPr id="11" name="3 Marcador de fecha"/>
          <p:cNvSpPr>
            <a:spLocks noGrp="1"/>
          </p:cNvSpPr>
          <p:nvPr>
            <p:ph type="dt" sz="half" idx="2"/>
          </p:nvPr>
        </p:nvSpPr>
        <p:spPr>
          <a:xfrm>
            <a:off x="6876256" y="6535782"/>
            <a:ext cx="1296144" cy="288032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+mn-lt"/>
              </a:defRPr>
            </a:lvl1pPr>
          </a:lstStyle>
          <a:p>
            <a:fld id="{33E6F8C2-5543-47E2-91C8-6CB988A0BFD6}" type="datetime1">
              <a:rPr lang="es-GT" smtClean="0"/>
              <a:pPr/>
              <a:t>03/04/2013</a:t>
            </a:fld>
            <a:endParaRPr lang="es-GT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926232" y="6535814"/>
            <a:ext cx="549424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E4246-48EB-490D-BCAE-C675BE41BB3C}" type="slidenum">
              <a:rPr lang="es-MX" smtClean="0"/>
              <a:pPr/>
              <a:t>‹Nº›</a:t>
            </a:fld>
            <a:endParaRPr lang="es-MX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0" r:id="rId3"/>
    <p:sldLayoutId id="2147483650" r:id="rId4"/>
    <p:sldLayoutId id="2147483662" r:id="rId5"/>
    <p:sldLayoutId id="2147483663" r:id="rId6"/>
    <p:sldLayoutId id="2147483664" r:id="rId7"/>
    <p:sldLayoutId id="2147483665" r:id="rId8"/>
    <p:sldLayoutId id="2147483666" r:id="rId9"/>
  </p:sldLayoutIdLst>
  <p:timing>
    <p:tnLst>
      <p:par>
        <p:cTn id="1" dur="indefinite" restart="never" nodeType="tmRoot"/>
      </p:par>
    </p:tnLst>
  </p:timing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G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LA LEY DEL PROCESO</a:t>
            </a:r>
            <a:br>
              <a:rPr lang="en-US" dirty="0"/>
            </a:br>
            <a:endParaRPr lang="en-U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043608" y="3886200"/>
            <a:ext cx="7056784" cy="1752600"/>
          </a:xfrm>
        </p:spPr>
        <p:txBody>
          <a:bodyPr>
            <a:normAutofit/>
          </a:bodyPr>
          <a:lstStyle/>
          <a:p>
            <a:r>
              <a:rPr lang="es-GT" i="1" dirty="0"/>
              <a:t>El liderazgo se desarrolla diariamente,</a:t>
            </a:r>
            <a:br>
              <a:rPr lang="es-GT" i="1" dirty="0"/>
            </a:br>
            <a:r>
              <a:rPr lang="en-US" i="1" dirty="0"/>
              <a:t>no en un </a:t>
            </a:r>
            <a:r>
              <a:rPr lang="en-US" i="1" dirty="0" err="1"/>
              <a:t>día</a:t>
            </a:r>
            <a:endParaRPr lang="en-U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94C88-B3E0-466E-A851-FED20E433159}" type="datetime1">
              <a:rPr lang="es-GT" smtClean="0"/>
              <a:pPr/>
              <a:t>03/04/2013</a:t>
            </a:fld>
            <a:endParaRPr lang="es-GT"/>
          </a:p>
        </p:txBody>
      </p:sp>
      <p:pic>
        <p:nvPicPr>
          <p:cNvPr id="5" name="Picture 2" descr="http://www.johnmaxwellgroup.com/wp-content/uploads/2012/09/90_Day_Succes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24" t="7249" r="12545" b="86585"/>
          <a:stretch/>
        </p:blipFill>
        <p:spPr bwMode="auto">
          <a:xfrm>
            <a:off x="611560" y="548680"/>
            <a:ext cx="7920880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1014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FASE </a:t>
            </a:r>
            <a:r>
              <a:rPr lang="es-GT" sz="3600" dirty="0" smtClean="0"/>
              <a:t>4 CREZCO, </a:t>
            </a:r>
            <a:r>
              <a:rPr lang="es-GT" sz="3600" dirty="0"/>
              <a:t>APRENDO Y COMIENZA A SER EVIDENTE</a:t>
            </a:r>
            <a:endParaRPr lang="en-US" sz="36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GT" dirty="0" smtClean="0"/>
              <a:t>Es una etapa permanente de desarrollo</a:t>
            </a:r>
          </a:p>
          <a:p>
            <a:r>
              <a:rPr lang="es-GT" dirty="0" smtClean="0"/>
              <a:t>El secreto del éxito en la vida es que el hombre este listo cuando llegue la oportunidad </a:t>
            </a:r>
            <a:r>
              <a:rPr lang="es-GT" i="1" dirty="0" err="1" smtClean="0"/>
              <a:t>Benjamin</a:t>
            </a:r>
            <a:r>
              <a:rPr lang="es-GT" i="1" dirty="0" smtClean="0"/>
              <a:t> </a:t>
            </a:r>
            <a:r>
              <a:rPr lang="es-GT" i="1" dirty="0" err="1" smtClean="0"/>
              <a:t>Disraeli</a:t>
            </a:r>
            <a:endParaRPr lang="en-US" i="1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1B27A88-DA21-49C6-8EF0-566BEB9CC0B5}" type="datetime1">
              <a:rPr lang="es-GT" smtClean="0"/>
              <a:pPr/>
              <a:t>03/04/2013</a:t>
            </a:fld>
            <a:endParaRPr lang="es-GT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ADE4246-48EB-490D-BCAE-C675BE41BB3C}" type="slidenum">
              <a:rPr lang="es-MX" smtClean="0"/>
              <a:pPr/>
              <a:t>10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060226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GT" dirty="0"/>
              <a:t/>
            </a:r>
            <a:br>
              <a:rPr lang="es-GT" dirty="0"/>
            </a:br>
            <a:r>
              <a:rPr lang="en-US" sz="3600" dirty="0"/>
              <a:t>FASE </a:t>
            </a:r>
            <a:r>
              <a:rPr lang="en-US" sz="3600" dirty="0" smtClean="0"/>
              <a:t>5—SIMPLEMENTE </a:t>
            </a:r>
            <a:r>
              <a:rPr lang="en-US" sz="3600" dirty="0"/>
              <a:t>ACTUÓ POR LO QUE SE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971600" y="1739949"/>
            <a:ext cx="7200800" cy="4785395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es-GT" dirty="0"/>
              <a:t>Cuando usted está en la fase 3, puede ser muy eficaz como líder, pero tiene que pensar </a:t>
            </a:r>
            <a:r>
              <a:rPr lang="es-GT" dirty="0" smtClean="0"/>
              <a:t>bien cada </a:t>
            </a:r>
            <a:r>
              <a:rPr lang="es-GT" dirty="0"/>
              <a:t>acción que ha de tomar. Sin embargo, cuando se halla en la fase </a:t>
            </a:r>
            <a:r>
              <a:rPr lang="es-GT" dirty="0" smtClean="0"/>
              <a:t>5, </a:t>
            </a:r>
            <a:r>
              <a:rPr lang="es-GT" dirty="0"/>
              <a:t>su capacidad </a:t>
            </a:r>
            <a:r>
              <a:rPr lang="es-GT" dirty="0" smtClean="0"/>
              <a:t>de dirigir </a:t>
            </a:r>
            <a:r>
              <a:rPr lang="es-GT" dirty="0"/>
              <a:t>es casi automática. Y es allí donde la recompensa es más grande que la vida. Pero </a:t>
            </a:r>
            <a:r>
              <a:rPr lang="es-GT" dirty="0" smtClean="0"/>
              <a:t>la única </a:t>
            </a:r>
            <a:r>
              <a:rPr lang="es-GT" dirty="0"/>
              <a:t>forma de llegar a ese lugar es obedecer la Ley del Proceso y pagar el precio.</a:t>
            </a:r>
            <a:endParaRPr lang="en-U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1B27A88-DA21-49C6-8EF0-566BEB9CC0B5}" type="datetime1">
              <a:rPr lang="es-GT" smtClean="0"/>
              <a:pPr/>
              <a:t>03/04/2013</a:t>
            </a:fld>
            <a:endParaRPr lang="es-GT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ADE4246-48EB-490D-BCAE-C675BE41BB3C}" type="slidenum">
              <a:rPr lang="es-MX" smtClean="0"/>
              <a:pPr/>
              <a:t>11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137525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GT" sz="3600" dirty="0"/>
              <a:t>ANNE SCHEIBER: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5616" y="1739949"/>
            <a:ext cx="4608512" cy="4785395"/>
          </a:xfrm>
        </p:spPr>
        <p:txBody>
          <a:bodyPr>
            <a:noAutofit/>
          </a:bodyPr>
          <a:lstStyle/>
          <a:p>
            <a:pPr algn="ctr"/>
            <a:r>
              <a:rPr lang="es-GT" sz="2800" dirty="0"/>
              <a:t>El secreto del buen éxito de </a:t>
            </a:r>
            <a:r>
              <a:rPr lang="es-GT" sz="2800" dirty="0" err="1"/>
              <a:t>Scheiber</a:t>
            </a:r>
            <a:r>
              <a:rPr lang="es-GT" sz="2800" dirty="0"/>
              <a:t> fue que esta dama pasó la mayor parte de su </a:t>
            </a:r>
            <a:r>
              <a:rPr lang="es-GT" sz="2800" dirty="0" smtClean="0"/>
              <a:t>vida acumulando </a:t>
            </a:r>
            <a:r>
              <a:rPr lang="es-GT" sz="2800" dirty="0"/>
              <a:t>su </a:t>
            </a:r>
            <a:r>
              <a:rPr lang="es-GT" sz="2800" dirty="0" smtClean="0"/>
              <a:t>fortuna </a:t>
            </a:r>
            <a:r>
              <a:rPr lang="es-GT" sz="2800" dirty="0"/>
              <a:t>nunca </a:t>
            </a:r>
            <a:r>
              <a:rPr lang="es-GT" sz="2800" dirty="0" err="1"/>
              <a:t>pensó</a:t>
            </a:r>
            <a:r>
              <a:rPr lang="es-GT" sz="2800" dirty="0" err="1" smtClean="0"/>
              <a:t>:“</a:t>
            </a:r>
            <a:r>
              <a:rPr lang="es-GT" sz="2800" i="1" dirty="0" err="1"/>
              <a:t>ya</a:t>
            </a:r>
            <a:r>
              <a:rPr lang="es-GT" sz="2800" i="1" dirty="0"/>
              <a:t> he </a:t>
            </a:r>
            <a:r>
              <a:rPr lang="es-GT" sz="2800" i="1" dirty="0" err="1" smtClean="0"/>
              <a:t>termínado</a:t>
            </a:r>
            <a:r>
              <a:rPr lang="es-GT" sz="2800" i="1" dirty="0" smtClean="0"/>
              <a:t> </a:t>
            </a:r>
          </a:p>
          <a:p>
            <a:pPr algn="ctr"/>
            <a:endParaRPr lang="es-GT" sz="2800" i="1" dirty="0"/>
          </a:p>
          <a:p>
            <a:pPr algn="ctr"/>
            <a:endParaRPr lang="es-GT" sz="2800" i="1" dirty="0" smtClean="0"/>
          </a:p>
          <a:p>
            <a:pPr marL="0" indent="0" algn="ctr">
              <a:buNone/>
            </a:pPr>
            <a:endParaRPr lang="es-GT" sz="2800" i="1" dirty="0"/>
          </a:p>
        </p:txBody>
      </p:sp>
      <p:pic>
        <p:nvPicPr>
          <p:cNvPr id="1026" name="Picture 2" descr="http://mi-cache.legacy.com/legacy/images/Cobrands/WashingtonPost/Photos/T11044069011_201003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9" y="2564904"/>
            <a:ext cx="1656183" cy="16561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GT" dirty="0" smtClean="0"/>
              <a:t>Nace o se hace…</a:t>
            </a: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s-GT" dirty="0"/>
              <a:t>Aunque es verdad que alguna gente nace con dones naturales más grandes que otros, </a:t>
            </a:r>
            <a:r>
              <a:rPr lang="es-GT" dirty="0" smtClean="0"/>
              <a:t>la capacidad </a:t>
            </a:r>
            <a:r>
              <a:rPr lang="es-GT" dirty="0"/>
              <a:t>de dirigir es en realidad una combinación de destrezas, que en su mayor </a:t>
            </a:r>
            <a:r>
              <a:rPr lang="es-GT" dirty="0" smtClean="0"/>
              <a:t>parte pueden </a:t>
            </a:r>
            <a:r>
              <a:rPr lang="es-GT" dirty="0"/>
              <a:t>ser aprendidas y mejoradas</a:t>
            </a:r>
            <a:endParaRPr lang="en-U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1B27A88-DA21-49C6-8EF0-566BEB9CC0B5}" type="datetime1">
              <a:rPr lang="es-GT" smtClean="0"/>
              <a:pPr/>
              <a:t>03/04/2013</a:t>
            </a:fld>
            <a:endParaRPr lang="es-GT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ADE4246-48EB-490D-BCAE-C675BE41BB3C}" type="slidenum">
              <a:rPr lang="es-MX" smtClean="0"/>
              <a:pPr/>
              <a:t>3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038215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GT" dirty="0" smtClean="0"/>
              <a:t>John Maxwell</a:t>
            </a: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GT" dirty="0"/>
              <a:t>Y por eso, sólo ahora, a la edad de cincuenta y un años, </a:t>
            </a:r>
            <a:r>
              <a:rPr lang="es-GT" dirty="0" smtClean="0"/>
              <a:t>creo que </a:t>
            </a:r>
            <a:r>
              <a:rPr lang="es-GT" dirty="0"/>
              <a:t>estoy </a:t>
            </a:r>
            <a:r>
              <a:rPr lang="es-GT" dirty="0" smtClean="0"/>
              <a:t>verdaderamente comenzando </a:t>
            </a:r>
            <a:r>
              <a:rPr lang="es-GT" dirty="0"/>
              <a:t>a entender con claridad los muchos aspectos </a:t>
            </a:r>
            <a:r>
              <a:rPr lang="es-GT" dirty="0" smtClean="0"/>
              <a:t>del </a:t>
            </a:r>
            <a:r>
              <a:rPr lang="en-US" dirty="0" err="1" smtClean="0"/>
              <a:t>liderazgo</a:t>
            </a:r>
            <a:r>
              <a:rPr lang="en-US" dirty="0"/>
              <a:t>.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1B27A88-DA21-49C6-8EF0-566BEB9CC0B5}" type="datetime1">
              <a:rPr lang="es-GT" smtClean="0"/>
              <a:pPr/>
              <a:t>03/04/2013</a:t>
            </a:fld>
            <a:endParaRPr lang="es-GT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ADE4246-48EB-490D-BCAE-C675BE41BB3C}" type="slidenum">
              <a:rPr lang="es-MX" smtClean="0"/>
              <a:pPr/>
              <a:t>4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99146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LOS LÍDERES SON APRENDICES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s-GT" dirty="0"/>
              <a:t>En un estudio de noventa líderes principales de varios campos, los expertos en </a:t>
            </a:r>
            <a:r>
              <a:rPr lang="es-GT" dirty="0" smtClean="0"/>
              <a:t>liderazgo Warren </a:t>
            </a:r>
            <a:r>
              <a:rPr lang="es-GT" dirty="0" err="1"/>
              <a:t>Bennis</a:t>
            </a:r>
            <a:r>
              <a:rPr lang="es-GT" dirty="0"/>
              <a:t> y </a:t>
            </a:r>
            <a:r>
              <a:rPr lang="es-GT" dirty="0" err="1"/>
              <a:t>Burt</a:t>
            </a:r>
            <a:r>
              <a:rPr lang="es-GT" dirty="0"/>
              <a:t> </a:t>
            </a:r>
            <a:r>
              <a:rPr lang="es-GT" dirty="0" err="1"/>
              <a:t>Nanus</a:t>
            </a:r>
            <a:r>
              <a:rPr lang="es-GT" dirty="0"/>
              <a:t> hicieron un descubrimiento acerca de la relación entre </a:t>
            </a:r>
            <a:r>
              <a:rPr lang="es-GT" dirty="0" smtClean="0"/>
              <a:t>el crecimiento </a:t>
            </a:r>
            <a:r>
              <a:rPr lang="es-GT" dirty="0"/>
              <a:t>y el liderazgo: “Es la capacidad de desarrollar y mejorar las destrezas </a:t>
            </a:r>
            <a:r>
              <a:rPr lang="es-GT" dirty="0" smtClean="0"/>
              <a:t>que marcan </a:t>
            </a:r>
            <a:r>
              <a:rPr lang="es-GT" dirty="0"/>
              <a:t>la diferencia entre los líderes y sus seguidores”.</a:t>
            </a:r>
            <a:endParaRPr lang="en-U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1B27A88-DA21-49C6-8EF0-566BEB9CC0B5}" type="datetime1">
              <a:rPr lang="es-GT" smtClean="0"/>
              <a:pPr/>
              <a:t>03/04/2013</a:t>
            </a:fld>
            <a:endParaRPr lang="es-GT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ADE4246-48EB-490D-BCAE-C675BE41BB3C}" type="slidenum">
              <a:rPr lang="es-MX" smtClean="0"/>
              <a:pPr/>
              <a:t>5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729299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LAS </a:t>
            </a:r>
            <a:r>
              <a:rPr lang="en-US" sz="3200" dirty="0" smtClean="0"/>
              <a:t>CINCO </a:t>
            </a:r>
            <a:r>
              <a:rPr lang="en-US" sz="3200" dirty="0"/>
              <a:t>FASES DEL</a:t>
            </a:r>
            <a:br>
              <a:rPr lang="en-US" sz="3200" dirty="0"/>
            </a:br>
            <a:r>
              <a:rPr lang="en-US" sz="3200" dirty="0"/>
              <a:t>CRECIMIENTO DEL LIDERAZGO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FASE 1—NO </a:t>
            </a:r>
            <a:r>
              <a:rPr lang="en-US" dirty="0" smtClean="0"/>
              <a:t>SE, </a:t>
            </a:r>
            <a:r>
              <a:rPr lang="en-US" dirty="0"/>
              <a:t>QUE NO </a:t>
            </a:r>
            <a:r>
              <a:rPr lang="en-US" dirty="0" smtClean="0"/>
              <a:t>SE</a:t>
            </a:r>
          </a:p>
          <a:p>
            <a:r>
              <a:rPr lang="en-US" dirty="0"/>
              <a:t>FASE 2—SE </a:t>
            </a:r>
            <a:r>
              <a:rPr lang="en-US" dirty="0" smtClean="0"/>
              <a:t>QUE NECESITO SABER</a:t>
            </a:r>
          </a:p>
          <a:p>
            <a:r>
              <a:rPr lang="es-GT" dirty="0"/>
              <a:t>FASE </a:t>
            </a:r>
            <a:r>
              <a:rPr lang="es-GT" dirty="0" smtClean="0"/>
              <a:t>3 – SE QUE NO SE</a:t>
            </a:r>
          </a:p>
          <a:p>
            <a:r>
              <a:rPr lang="en-US" dirty="0"/>
              <a:t>FASE </a:t>
            </a:r>
            <a:r>
              <a:rPr lang="en-US" dirty="0" smtClean="0"/>
              <a:t>4</a:t>
            </a:r>
            <a:r>
              <a:rPr lang="es-GT" dirty="0" smtClean="0"/>
              <a:t>—CREZCO </a:t>
            </a:r>
            <a:r>
              <a:rPr lang="es-GT" dirty="0"/>
              <a:t>Y APRENDO Y COMIENZA A SER EVIDENTE</a:t>
            </a:r>
            <a:endParaRPr lang="en-US" dirty="0" smtClean="0"/>
          </a:p>
          <a:p>
            <a:r>
              <a:rPr lang="en-US" dirty="0" smtClean="0"/>
              <a:t>FASE 5 -SIMPLEMENTE </a:t>
            </a:r>
            <a:r>
              <a:rPr lang="en-US" dirty="0"/>
              <a:t>ACTUÓ POR LO QUE SE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1B27A88-DA21-49C6-8EF0-566BEB9CC0B5}" type="datetime1">
              <a:rPr lang="es-GT" smtClean="0"/>
              <a:pPr/>
              <a:t>03/04/2013</a:t>
            </a:fld>
            <a:endParaRPr lang="es-GT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ADE4246-48EB-490D-BCAE-C675BE41BB3C}" type="slidenum">
              <a:rPr lang="es-MX" smtClean="0"/>
              <a:pPr/>
              <a:t>6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740443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FASE 1—NO </a:t>
            </a:r>
            <a:r>
              <a:rPr lang="en-US" sz="3600" dirty="0" smtClean="0"/>
              <a:t>SE, </a:t>
            </a:r>
            <a:r>
              <a:rPr lang="en-US" sz="3600" dirty="0"/>
              <a:t>QUE NO </a:t>
            </a:r>
            <a:r>
              <a:rPr lang="en-US" sz="3600" dirty="0" smtClean="0"/>
              <a:t>SE</a:t>
            </a:r>
            <a:endParaRPr lang="en-US" sz="36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s-GT" dirty="0" smtClean="0"/>
              <a:t>La mayoría de las personas creen que el liderazgo es solo para unos cuantos.</a:t>
            </a:r>
          </a:p>
          <a:p>
            <a:pPr algn="just"/>
            <a:r>
              <a:rPr lang="es-GT" dirty="0" smtClean="0"/>
              <a:t>¿Cuan importante  era el tema para Mi?</a:t>
            </a:r>
            <a:endParaRPr lang="en-U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1B27A88-DA21-49C6-8EF0-566BEB9CC0B5}" type="datetime1">
              <a:rPr lang="es-GT" smtClean="0"/>
              <a:pPr/>
              <a:t>03/04/2013</a:t>
            </a:fld>
            <a:endParaRPr lang="es-GT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ADE4246-48EB-490D-BCAE-C675BE41BB3C}" type="slidenum">
              <a:rPr lang="es-MX" smtClean="0"/>
              <a:pPr/>
              <a:t>7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636022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FASE 2—Se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Necesito</a:t>
            </a:r>
            <a:r>
              <a:rPr lang="en-US" dirty="0" smtClean="0"/>
              <a:t> saber </a:t>
            </a: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GT" dirty="0" smtClean="0"/>
              <a:t>En </a:t>
            </a:r>
            <a:r>
              <a:rPr lang="es-GT" dirty="0" err="1" smtClean="0"/>
              <a:t>algun</a:t>
            </a:r>
            <a:r>
              <a:rPr lang="es-GT" dirty="0" smtClean="0"/>
              <a:t> momento de la vida nos damos cuenta que es necesario aprender del liderazgo, ya que nadie nos sigue.</a:t>
            </a:r>
            <a:endParaRPr lang="en-U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1B27A88-DA21-49C6-8EF0-566BEB9CC0B5}" type="datetime1">
              <a:rPr lang="es-GT" smtClean="0"/>
              <a:pPr/>
              <a:t>03/04/2013</a:t>
            </a:fld>
            <a:endParaRPr lang="es-GT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ADE4246-48EB-490D-BCAE-C675BE41BB3C}" type="slidenum">
              <a:rPr lang="es-MX" smtClean="0"/>
              <a:pPr/>
              <a:t>8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137525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GT" sz="3600" dirty="0"/>
              <a:t>FASE 3 – SE QUE NO SE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s-GT" dirty="0"/>
              <a:t>Cuando usted reconoce su falta de destreza y empieza una disciplina diaria de </a:t>
            </a:r>
            <a:r>
              <a:rPr lang="es-GT" dirty="0" smtClean="0"/>
              <a:t>crecimiento en </a:t>
            </a:r>
            <a:r>
              <a:rPr lang="es-GT" dirty="0"/>
              <a:t>el liderazgo, comienzan a suceder cosas muy emocionantes.</a:t>
            </a:r>
            <a:endParaRPr lang="en-U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1B27A88-DA21-49C6-8EF0-566BEB9CC0B5}" type="datetime1">
              <a:rPr lang="es-GT" smtClean="0"/>
              <a:pPr/>
              <a:t>03/04/2013</a:t>
            </a:fld>
            <a:endParaRPr lang="es-GT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ADE4246-48EB-490D-BCAE-C675BE41BB3C}" type="slidenum">
              <a:rPr lang="es-MX" smtClean="0"/>
              <a:pPr/>
              <a:t>9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137525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Excelencia Personal del Trabajo">
      <a:dk1>
        <a:srgbClr val="FFFFFF"/>
      </a:dk1>
      <a:lt1>
        <a:srgbClr val="000000"/>
      </a:lt1>
      <a:dk2>
        <a:srgbClr val="FFFFFF"/>
      </a:dk2>
      <a:lt2>
        <a:srgbClr val="040351"/>
      </a:lt2>
      <a:accent1>
        <a:srgbClr val="FFCC00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xcelencia Personal del Trabajo">
      <a:majorFont>
        <a:latin typeface="Copperplate Gothic Bold"/>
        <a:ea typeface=""/>
        <a:cs typeface=""/>
      </a:majorFont>
      <a:minorFont>
        <a:latin typeface="Copperplate Gothic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5912</TotalTime>
  <Words>439</Words>
  <Application>Microsoft Office PowerPoint</Application>
  <PresentationFormat>Presentación en pantalla (4:3)</PresentationFormat>
  <Paragraphs>48</Paragraphs>
  <Slides>11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2" baseType="lpstr">
      <vt:lpstr>Tema de Office</vt:lpstr>
      <vt:lpstr>LA LEY DEL PROCESO </vt:lpstr>
      <vt:lpstr>ANNE SCHEIBER:</vt:lpstr>
      <vt:lpstr>Nace o se hace…</vt:lpstr>
      <vt:lpstr>John Maxwell</vt:lpstr>
      <vt:lpstr>LOS LÍDERES SON APRENDICES</vt:lpstr>
      <vt:lpstr>LAS CINCO FASES DEL CRECIMIENTO DEL LIDERAZGO</vt:lpstr>
      <vt:lpstr>FASE 1—NO SE, QUE NO SE</vt:lpstr>
      <vt:lpstr>FASE 2—Se que Necesito saber </vt:lpstr>
      <vt:lpstr>FASE 3 – SE QUE NO SE</vt:lpstr>
      <vt:lpstr>FASE 4 CREZCO, APRENDO Y COMIENZA A SER EVIDENTE</vt:lpstr>
      <vt:lpstr> FASE 5—SIMPLEMENTE ACTUÓ POR LO QUE SE </vt:lpstr>
    </vt:vector>
  </TitlesOfParts>
  <Company>CODICO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CODICO</dc:creator>
  <cp:lastModifiedBy>Ivan</cp:lastModifiedBy>
  <cp:revision>140</cp:revision>
  <dcterms:created xsi:type="dcterms:W3CDTF">2011-10-05T01:03:11Z</dcterms:created>
  <dcterms:modified xsi:type="dcterms:W3CDTF">2013-04-03T20:54:18Z</dcterms:modified>
</cp:coreProperties>
</file>